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0" r:id="rId1"/>
  </p:sldMasterIdLst>
  <p:notesMasterIdLst>
    <p:notesMasterId r:id="rId55"/>
  </p:notesMasterIdLst>
  <p:sldIdLst>
    <p:sldId id="716" r:id="rId2"/>
    <p:sldId id="141168100" r:id="rId3"/>
    <p:sldId id="141168107" r:id="rId4"/>
    <p:sldId id="141168108" r:id="rId5"/>
    <p:sldId id="280" r:id="rId6"/>
    <p:sldId id="796" r:id="rId7"/>
    <p:sldId id="141168097" r:id="rId8"/>
    <p:sldId id="141168120" r:id="rId9"/>
    <p:sldId id="141168119" r:id="rId10"/>
    <p:sldId id="141168115" r:id="rId11"/>
    <p:sldId id="851" r:id="rId12"/>
    <p:sldId id="852" r:id="rId13"/>
    <p:sldId id="141168116" r:id="rId14"/>
    <p:sldId id="809" r:id="rId15"/>
    <p:sldId id="408" r:id="rId16"/>
    <p:sldId id="141168117" r:id="rId17"/>
    <p:sldId id="732" r:id="rId18"/>
    <p:sldId id="733" r:id="rId19"/>
    <p:sldId id="734" r:id="rId20"/>
    <p:sldId id="141168118" r:id="rId21"/>
    <p:sldId id="141168110" r:id="rId22"/>
    <p:sldId id="867" r:id="rId23"/>
    <p:sldId id="868" r:id="rId24"/>
    <p:sldId id="141168098" r:id="rId25"/>
    <p:sldId id="141168121" r:id="rId26"/>
    <p:sldId id="141168122" r:id="rId27"/>
    <p:sldId id="141168123" r:id="rId28"/>
    <p:sldId id="141168113" r:id="rId29"/>
    <p:sldId id="141168112" r:id="rId30"/>
    <p:sldId id="141168111" r:id="rId31"/>
    <p:sldId id="141168114" r:id="rId32"/>
    <p:sldId id="141168109" r:id="rId33"/>
    <p:sldId id="141168125" r:id="rId34"/>
    <p:sldId id="141168126" r:id="rId35"/>
    <p:sldId id="141168135" r:id="rId36"/>
    <p:sldId id="141168136" r:id="rId37"/>
    <p:sldId id="141168124" r:id="rId38"/>
    <p:sldId id="141168131" r:id="rId39"/>
    <p:sldId id="141168132" r:id="rId40"/>
    <p:sldId id="141168133" r:id="rId41"/>
    <p:sldId id="141168134" r:id="rId42"/>
    <p:sldId id="141168130" r:id="rId43"/>
    <p:sldId id="866" r:id="rId44"/>
    <p:sldId id="277" r:id="rId45"/>
    <p:sldId id="141168129" r:id="rId46"/>
    <p:sldId id="141168127" r:id="rId47"/>
    <p:sldId id="141168092" r:id="rId48"/>
    <p:sldId id="141168128" r:id="rId49"/>
    <p:sldId id="141168137" r:id="rId50"/>
    <p:sldId id="141168138" r:id="rId51"/>
    <p:sldId id="432" r:id="rId52"/>
    <p:sldId id="744" r:id="rId53"/>
    <p:sldId id="369" r:id="rId54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styanax Kanakakis" initials="" lastIdx="3" clrIdx="0"/>
  <p:cmAuthor id="7" name="Mandy Chessell" initials="MC" lastIdx="16" clrIdx="7"/>
  <p:cmAuthor id="1" name="Christopher Ferris" initials="" lastIdx="6" clrIdx="1"/>
  <p:cmAuthor id="2" name="Brian Behlendorf" initials="" lastIdx="4" clrIdx="2"/>
  <p:cmAuthor id="3" name="Greg Wallace" initials="" lastIdx="10" clrIdx="3"/>
  <p:cmAuthor id="4" name="Travin Keith" initials="" lastIdx="10" clrIdx="4"/>
  <p:cmAuthor id="5" name="Anonymous" initials="" lastIdx="1" clrIdx="5"/>
  <p:cmAuthor id="6" name="Dan O'Prey" initials="" lastIdx="6" clrIdx="6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DCCDE"/>
    <a:srgbClr val="FF9933"/>
    <a:srgbClr val="FFFFFF"/>
    <a:srgbClr val="FFB7FF"/>
    <a:srgbClr val="FEFFB3"/>
    <a:srgbClr val="595959"/>
    <a:srgbClr val="F6F6F6"/>
    <a:srgbClr val="000000"/>
    <a:srgbClr val="CDCDCD"/>
    <a:srgbClr val="95959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8A1D5F9-AFFA-401E-AC10-454C56AC4A86}">
  <a:tblStyle styleId="{28A1D5F9-AFFA-401E-AC10-454C56AC4A86}" styleName="Table_0">
    <a:wholeTbl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884" autoAdjust="0"/>
    <p:restoredTop sz="77455" autoAdjust="0"/>
  </p:normalViewPr>
  <p:slideViewPr>
    <p:cSldViewPr snapToGrid="0" snapToObjects="1">
      <p:cViewPr varScale="1">
        <p:scale>
          <a:sx n="115" d="100"/>
          <a:sy n="115" d="100"/>
        </p:scale>
        <p:origin x="216" y="24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307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9180190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If they should have, take steps to add " </a:t>
            </a:r>
            <a:r>
              <a:rPr lang="en-GB" dirty="0"/>
              <a:t>+</a:t>
            </a:r>
            <a:br>
              <a:rPr lang="en-GB" dirty="0"/>
            </a:br>
            <a:r>
              <a:rPr lang="en-GB" dirty="0"/>
              <a:t>       </a:t>
            </a:r>
            <a:r>
              <a:rPr lang="en-GB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"them to the authorized list of users.  If this user should not have access, investigate where the request " </a:t>
            </a:r>
            <a:r>
              <a:rPr lang="en-GB" dirty="0"/>
              <a:t>+</a:t>
            </a:r>
            <a:br>
              <a:rPr lang="en-GB" dirty="0"/>
            </a:br>
            <a:r>
              <a:rPr lang="en-GB" dirty="0"/>
              <a:t>       </a:t>
            </a:r>
            <a:r>
              <a:rPr lang="en-GB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"came from to determine if the system is under attack, or it was a mistake.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99171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internal architecture of Egeria has two distinct layers.</a:t>
            </a:r>
          </a:p>
          <a:p>
            <a:endParaRPr lang="en-US" dirty="0"/>
          </a:p>
          <a:p>
            <a:r>
              <a:rPr lang="en-US" dirty="0"/>
              <a:t>The Open Metadata Access Services layer supports the different types of user and use case.</a:t>
            </a:r>
          </a:p>
          <a:p>
            <a:endParaRPr lang="en-US" dirty="0"/>
          </a:p>
          <a:p>
            <a:r>
              <a:rPr lang="en-US" dirty="0"/>
              <a:t>The Open Metadata Repository Services layer provides the unified view of metadata across distinct systems, using protocols and repositories for access and exchange of metadata objects.</a:t>
            </a:r>
          </a:p>
          <a:p>
            <a:endParaRPr lang="en-US" dirty="0"/>
          </a:p>
          <a:p>
            <a:r>
              <a:rPr lang="en-US" sz="1100" dirty="0"/>
              <a:t>Egeria’s OMRS layer includes the ability to refer to remote objects or replicate cached copies of remote objects for performance and availability</a:t>
            </a:r>
          </a:p>
          <a:p>
            <a:endParaRPr lang="en-US" sz="11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Tx/>
              <a:buFont typeface="Arial"/>
              <a:buNone/>
              <a:tabLst/>
              <a:defRPr/>
            </a:pPr>
            <a:r>
              <a:rPr lang="en-US" sz="1100" dirty="0"/>
              <a:t>Egeria can store this distributed model in its own local repositories, which support the storing of: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100" dirty="0"/>
              <a:t>local objects, 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100" dirty="0"/>
              <a:t>replicas of remote objects and 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100" dirty="0"/>
              <a:t>proxy-references to remote objects.</a:t>
            </a:r>
          </a:p>
          <a:p>
            <a:endParaRPr lang="en-GB" dirty="0">
              <a:latin typeface="Calibri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Tx/>
              <a:buFont typeface="Arial"/>
              <a:buNone/>
              <a:tabLst/>
              <a:defRPr/>
            </a:pPr>
            <a:endParaRPr lang="en-US" sz="11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18908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1230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7475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  <a:ea typeface="MS PGothic" charset="0"/>
              <a:cs typeface="MS PGothic" charset="0"/>
            </a:endParaRPr>
          </a:p>
        </p:txBody>
      </p:sp>
      <p:sp>
        <p:nvSpPr>
          <p:cNvPr id="7475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defTabSz="455613" eaLnBrk="1" fontAlgn="base" hangingPunct="1">
              <a:spcBef>
                <a:spcPct val="0"/>
              </a:spcBef>
              <a:spcAft>
                <a:spcPct val="0"/>
              </a:spcAft>
            </a:pPr>
            <a:fld id="{AAC19C13-DA02-BA47-894E-C1D8943A6549}" type="slidenum">
              <a:rPr lang="en-US" sz="1200">
                <a:ea typeface="MS PGothic" charset="0"/>
                <a:cs typeface="MS PGothic" charset="0"/>
              </a:rPr>
              <a:pPr defTabSz="455613" eaLnBrk="1" fontAlgn="base" hangingPunct="1">
                <a:spcBef>
                  <a:spcPct val="0"/>
                </a:spcBef>
                <a:spcAft>
                  <a:spcPct val="0"/>
                </a:spcAft>
              </a:pPr>
              <a:t>47</a:t>
            </a:fld>
            <a:endParaRPr lang="en-US" sz="1200">
              <a:ea typeface="MS PGothic" charset="0"/>
              <a:cs typeface="MS P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05203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endParaRPr lang="en-US" sz="1100" b="0" i="0" u="none" strike="sng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279797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467"/>
          <a:stretch/>
        </p:blipFill>
        <p:spPr>
          <a:xfrm>
            <a:off x="0" y="1393373"/>
            <a:ext cx="9144000" cy="3750128"/>
          </a:xfrm>
          <a:prstGeom prst="rect">
            <a:avLst/>
          </a:prstGeom>
        </p:spPr>
      </p:pic>
      <p:sp>
        <p:nvSpPr>
          <p:cNvPr id="16" name="Shape 10"/>
          <p:cNvSpPr/>
          <p:nvPr userDrawn="1"/>
        </p:nvSpPr>
        <p:spPr>
          <a:xfrm rot="10800000" flipH="1">
            <a:off x="0" y="-2"/>
            <a:ext cx="9144000" cy="1393374"/>
          </a:xfrm>
          <a:prstGeom prst="rect">
            <a:avLst/>
          </a:prstGeom>
          <a:solidFill>
            <a:srgbClr val="6DCCDE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96" y="539823"/>
            <a:ext cx="1011335" cy="631748"/>
          </a:xfrm>
          <a:prstGeom prst="rect">
            <a:avLst/>
          </a:prstGeom>
        </p:spPr>
      </p:pic>
      <p:sp>
        <p:nvSpPr>
          <p:cNvPr id="13" name="Shape 10"/>
          <p:cNvSpPr/>
          <p:nvPr userDrawn="1"/>
        </p:nvSpPr>
        <p:spPr>
          <a:xfrm rot="10800000" flipH="1">
            <a:off x="0" y="4978036"/>
            <a:ext cx="9144000" cy="165463"/>
          </a:xfrm>
          <a:prstGeom prst="rect">
            <a:avLst/>
          </a:prstGeom>
          <a:solidFill>
            <a:srgbClr val="6DCCDE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328762" y="3215062"/>
            <a:ext cx="3987599" cy="691998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 sz="1700" baseline="0"/>
            </a:lvl1pPr>
          </a:lstStyle>
          <a:p>
            <a:pPr lvl="0"/>
            <a:r>
              <a:rPr lang="en-US" dirty="0"/>
              <a:t>Name</a:t>
            </a:r>
          </a:p>
          <a:p>
            <a:pPr lvl="0"/>
            <a:r>
              <a:rPr lang="en-US" dirty="0"/>
              <a:t>Title</a:t>
            </a:r>
          </a:p>
        </p:txBody>
      </p:sp>
      <p:sp>
        <p:nvSpPr>
          <p:cNvPr id="25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328613" y="4042786"/>
            <a:ext cx="3987800" cy="452265"/>
          </a:xfrm>
        </p:spPr>
        <p:txBody>
          <a:bodyPr/>
          <a:lstStyle/>
          <a:p>
            <a:pPr lvl="0"/>
            <a:r>
              <a:rPr lang="en-US" dirty="0"/>
              <a:t>Date</a:t>
            </a:r>
          </a:p>
        </p:txBody>
      </p:sp>
      <p:sp>
        <p:nvSpPr>
          <p:cNvPr id="27" name="Shape 15"/>
          <p:cNvSpPr txBox="1">
            <a:spLocks noGrp="1"/>
          </p:cNvSpPr>
          <p:nvPr>
            <p:ph type="title" hasCustomPrompt="1"/>
          </p:nvPr>
        </p:nvSpPr>
        <p:spPr>
          <a:xfrm>
            <a:off x="328345" y="1876358"/>
            <a:ext cx="6464342" cy="128328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3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2pPr>
            <a:lvl3pPr lvl="2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3pPr>
            <a:lvl4pPr lvl="3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4pPr>
            <a:lvl5pPr lvl="4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5pPr>
            <a:lvl6pPr lvl="5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6pPr>
            <a:lvl7pPr lvl="6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7pPr>
            <a:lvl8pPr lvl="7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8pPr>
            <a:lvl9pPr lvl="8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9pPr>
          </a:lstStyle>
          <a:p>
            <a:r>
              <a:rPr lang="en-US" dirty="0"/>
              <a:t>Title</a:t>
            </a:r>
          </a:p>
        </p:txBody>
      </p:sp>
      <p:sp>
        <p:nvSpPr>
          <p:cNvPr id="10" name="Shape 8">
            <a:extLst>
              <a:ext uri="{FF2B5EF4-FFF2-40B4-BE49-F238E27FC236}">
                <a16:creationId xmlns:a16="http://schemas.microsoft.com/office/drawing/2014/main" id="{30782772-9EE8-BC4D-B671-350F57E8184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56782" y="4956626"/>
            <a:ext cx="548699" cy="18017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lvl1pPr>
              <a:defRPr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pPr>
              <a:buClr>
                <a:srgbClr val="434343"/>
              </a:buClr>
              <a:buSzPct val="25000"/>
              <a:buFont typeface="Arial"/>
              <a:buNone/>
            </a:pPr>
            <a:fld id="{00000000-1234-1234-1234-123412341234}" type="slidenum">
              <a:rPr lang="en-US" sz="1000" smtClean="0"/>
              <a:pPr>
                <a:buClr>
                  <a:srgbClr val="434343"/>
                </a:buClr>
                <a:buSzPct val="25000"/>
                <a:buFont typeface="Arial"/>
                <a:buNone/>
              </a:pPr>
              <a:t>‹#›</a:t>
            </a:fld>
            <a:endParaRPr lang="en-US" sz="100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151869E8-F977-0646-8A04-9770A5FABE4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57142" y="522495"/>
            <a:ext cx="1646463" cy="670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2703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Custom Layout">
    <p:bg>
      <p:bgPr>
        <a:solidFill>
          <a:srgbClr val="F6F6F6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 hasCustomPrompt="1"/>
          </p:nvPr>
        </p:nvSpPr>
        <p:spPr>
          <a:xfrm>
            <a:off x="311700" y="231021"/>
            <a:ext cx="8520599" cy="56477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3200" b="0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2pPr>
            <a:lvl3pPr lvl="2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3pPr>
            <a:lvl4pPr lvl="3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4pPr>
            <a:lvl5pPr lvl="4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5pPr>
            <a:lvl6pPr lvl="5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6pPr>
            <a:lvl7pPr lvl="6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7pPr>
            <a:lvl8pPr lvl="7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8pPr>
            <a:lvl9pPr lvl="8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9pPr>
          </a:lstStyle>
          <a:p>
            <a:r>
              <a:rPr lang="en-US" dirty="0"/>
              <a:t>Click to add title</a:t>
            </a:r>
            <a:endParaRPr dirty="0"/>
          </a:p>
        </p:txBody>
      </p:sp>
      <p:sp>
        <p:nvSpPr>
          <p:cNvPr id="18" name="Shape 18"/>
          <p:cNvSpPr txBox="1">
            <a:spLocks noGrp="1"/>
          </p:cNvSpPr>
          <p:nvPr>
            <p:ph type="sldNum" idx="12"/>
          </p:nvPr>
        </p:nvSpPr>
        <p:spPr>
          <a:xfrm>
            <a:off x="8556782" y="4648251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25000"/>
              <a:buFont typeface="Arial"/>
              <a:buNone/>
            </a:pPr>
            <a:fld id="{00000000-1234-1234-1234-123412341234}" type="slidenum">
              <a:rPr lang="en-US" sz="10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ct val="25000"/>
                <a:buFont typeface="Arial"/>
                <a:buNone/>
              </a:pPr>
              <a:t>‹#›</a:t>
            </a:fld>
            <a:endParaRPr lang="en-US" sz="1000" b="0" i="0" u="none" strike="noStrike" cap="none" dirty="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Shape 20"/>
          <p:cNvSpPr txBox="1">
            <a:spLocks noGrp="1"/>
          </p:cNvSpPr>
          <p:nvPr>
            <p:ph type="body" idx="1"/>
          </p:nvPr>
        </p:nvSpPr>
        <p:spPr>
          <a:xfrm>
            <a:off x="311146" y="1204912"/>
            <a:ext cx="8521149" cy="318203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2" name="TextBox 1"/>
          <p:cNvSpPr txBox="1"/>
          <p:nvPr userDrawn="1"/>
        </p:nvSpPr>
        <p:spPr>
          <a:xfrm>
            <a:off x="188068" y="4944576"/>
            <a:ext cx="83388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2"/>
                </a:solidFill>
              </a:rPr>
              <a:t>@</a:t>
            </a:r>
            <a:r>
              <a:rPr lang="en-US" sz="1000" dirty="0" err="1">
                <a:solidFill>
                  <a:schemeClr val="bg2"/>
                </a:solidFill>
              </a:rPr>
              <a:t>ODPiOrg</a:t>
            </a:r>
            <a:endParaRPr lang="en-US" sz="1000" dirty="0">
              <a:solidFill>
                <a:schemeClr val="bg2"/>
              </a:solidFill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0" y="391275"/>
            <a:ext cx="359200" cy="357214"/>
          </a:xfrm>
          <a:prstGeom prst="rect">
            <a:avLst/>
          </a:prstGeom>
          <a:solidFill>
            <a:srgbClr val="6DCC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7764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05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96" y="535880"/>
            <a:ext cx="1011335" cy="631748"/>
          </a:xfrm>
          <a:prstGeom prst="rect">
            <a:avLst/>
          </a:prstGeom>
        </p:spPr>
      </p:pic>
      <p:sp>
        <p:nvSpPr>
          <p:cNvPr id="16" name="Shape 10"/>
          <p:cNvSpPr/>
          <p:nvPr userDrawn="1"/>
        </p:nvSpPr>
        <p:spPr>
          <a:xfrm rot="10800000" flipH="1">
            <a:off x="0" y="4984398"/>
            <a:ext cx="9144000" cy="159102"/>
          </a:xfrm>
          <a:prstGeom prst="rect">
            <a:avLst/>
          </a:prstGeom>
          <a:solidFill>
            <a:srgbClr val="6DCCDE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Shape 15"/>
          <p:cNvSpPr txBox="1">
            <a:spLocks noGrp="1"/>
          </p:cNvSpPr>
          <p:nvPr>
            <p:ph type="title" hasCustomPrompt="1"/>
          </p:nvPr>
        </p:nvSpPr>
        <p:spPr>
          <a:xfrm>
            <a:off x="328344" y="1876358"/>
            <a:ext cx="8118191" cy="128328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3600" b="0" i="0" u="none" strike="noStrike" cap="small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2pPr>
            <a:lvl3pPr lvl="2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3pPr>
            <a:lvl4pPr lvl="3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4pPr>
            <a:lvl5pPr lvl="4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5pPr>
            <a:lvl6pPr lvl="5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6pPr>
            <a:lvl7pPr lvl="6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7pPr>
            <a:lvl8pPr lvl="7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8pPr>
            <a:lvl9pPr lvl="8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9pPr>
          </a:lstStyle>
          <a:p>
            <a:r>
              <a:rPr lang="en-US" dirty="0"/>
              <a:t>Title</a:t>
            </a:r>
            <a:endParaRPr dirty="0"/>
          </a:p>
        </p:txBody>
      </p:sp>
      <p:sp>
        <p:nvSpPr>
          <p:cNvPr id="8" name="Shape 8">
            <a:extLst>
              <a:ext uri="{FF2B5EF4-FFF2-40B4-BE49-F238E27FC236}">
                <a16:creationId xmlns:a16="http://schemas.microsoft.com/office/drawing/2014/main" id="{63848344-E58E-1C48-89A1-C7DC8AFDE55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56782" y="4956626"/>
            <a:ext cx="548699" cy="18017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lvl1pPr>
              <a:defRPr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pPr>
              <a:buClr>
                <a:srgbClr val="434343"/>
              </a:buClr>
              <a:buSzPct val="25000"/>
              <a:buFont typeface="Arial"/>
              <a:buNone/>
            </a:pPr>
            <a:fld id="{00000000-1234-1234-1234-123412341234}" type="slidenum">
              <a:rPr lang="en-US" sz="1000" smtClean="0"/>
              <a:pPr>
                <a:buClr>
                  <a:srgbClr val="434343"/>
                </a:buClr>
                <a:buSzPct val="25000"/>
                <a:buFont typeface="Arial"/>
                <a:buNone/>
              </a:pPr>
              <a:t>‹#›</a:t>
            </a:fld>
            <a:endParaRPr lang="en-US" sz="100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DDBE4D5C-ADD9-9646-8796-2FA76CCD75E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34291" y="431086"/>
            <a:ext cx="2449143" cy="997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1616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(above) + content (1-colum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9200" y="1088135"/>
            <a:ext cx="8541385" cy="3560115"/>
          </a:xfrm>
        </p:spPr>
        <p:txBody>
          <a:bodyPr/>
          <a:lstStyle>
            <a:lvl1pPr marL="285750" indent="-285750">
              <a:buClr>
                <a:schemeClr val="accent6">
                  <a:lumMod val="50000"/>
                </a:schemeClr>
              </a:buClr>
              <a:buFont typeface="Wingdings" pitchFamily="2" charset="2"/>
              <a:buChar char="§"/>
              <a:defRPr>
                <a:solidFill>
                  <a:schemeClr val="accent6">
                    <a:lumMod val="50000"/>
                  </a:schemeClr>
                </a:solidFill>
              </a:defRPr>
            </a:lvl1pPr>
            <a:lvl2pPr marL="742950" indent="-285750">
              <a:buClr>
                <a:schemeClr val="accent6">
                  <a:lumMod val="50000"/>
                </a:schemeClr>
              </a:buClr>
              <a:buFont typeface="Wingdings" pitchFamily="2" charset="2"/>
              <a:buChar char="§"/>
              <a:defRPr>
                <a:solidFill>
                  <a:schemeClr val="accent6">
                    <a:lumMod val="50000"/>
                  </a:schemeClr>
                </a:solidFill>
              </a:defRPr>
            </a:lvl2pPr>
            <a:lvl3pPr marL="1200150" indent="-285750">
              <a:buClr>
                <a:schemeClr val="accent6">
                  <a:lumMod val="50000"/>
                </a:schemeClr>
              </a:buClr>
              <a:buFont typeface="Wingdings" pitchFamily="2" charset="2"/>
              <a:buChar char="§"/>
              <a:defRPr>
                <a:solidFill>
                  <a:schemeClr val="accent6">
                    <a:lumMod val="50000"/>
                  </a:schemeClr>
                </a:solidFill>
              </a:defRPr>
            </a:lvl3pPr>
            <a:lvl4pPr marL="1657350" indent="-285750">
              <a:buClr>
                <a:schemeClr val="accent6">
                  <a:lumMod val="50000"/>
                </a:schemeClr>
              </a:buClr>
              <a:buFont typeface="Wingdings" pitchFamily="2" charset="2"/>
              <a:buChar char="§"/>
              <a:defRPr>
                <a:solidFill>
                  <a:schemeClr val="accent6">
                    <a:lumMod val="50000"/>
                  </a:schemeClr>
                </a:solidFill>
              </a:defRPr>
            </a:lvl4pPr>
            <a:lvl5pPr marL="2114550" indent="-285750">
              <a:buClr>
                <a:schemeClr val="accent6">
                  <a:lumMod val="50000"/>
                </a:schemeClr>
              </a:buClr>
              <a:buFont typeface="Wingdings" pitchFamily="2" charset="2"/>
              <a:buChar char="§"/>
              <a:defRPr>
                <a:solidFill>
                  <a:schemeClr val="accent6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359200" y="144708"/>
            <a:ext cx="4474777" cy="85902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0" y="391275"/>
            <a:ext cx="359200" cy="357214"/>
          </a:xfrm>
          <a:prstGeom prst="rect">
            <a:avLst/>
          </a:prstGeom>
          <a:solidFill>
            <a:srgbClr val="6DCC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hape 9">
            <a:extLst>
              <a:ext uri="{FF2B5EF4-FFF2-40B4-BE49-F238E27FC236}">
                <a16:creationId xmlns:a16="http://schemas.microsoft.com/office/drawing/2014/main" id="{89CCB5E2-86B7-DF4F-95FF-16227AB8F676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2387016" y="4703626"/>
            <a:ext cx="4369961" cy="27463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11" name="Shape 8">
            <a:extLst>
              <a:ext uri="{FF2B5EF4-FFF2-40B4-BE49-F238E27FC236}">
                <a16:creationId xmlns:a16="http://schemas.microsoft.com/office/drawing/2014/main" id="{EE930199-1DB9-E040-9099-9A8B2D5601A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56782" y="4956626"/>
            <a:ext cx="548699" cy="18017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lvl1pPr>
              <a:defRPr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pPr>
              <a:buClr>
                <a:srgbClr val="434343"/>
              </a:buClr>
              <a:buSzPct val="25000"/>
              <a:buFont typeface="Arial"/>
              <a:buNone/>
            </a:pPr>
            <a:fld id="{00000000-1234-1234-1234-123412341234}" type="slidenum">
              <a:rPr lang="en-US" sz="1000" smtClean="0"/>
              <a:pPr>
                <a:buClr>
                  <a:srgbClr val="434343"/>
                </a:buClr>
                <a:buSzPct val="25000"/>
                <a:buFont typeface="Arial"/>
                <a:buNone/>
              </a:pPr>
              <a:t>‹#›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3631716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9200" y="280673"/>
            <a:ext cx="8473099" cy="57269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9200" y="965874"/>
            <a:ext cx="8473100" cy="3603001"/>
          </a:xfrm>
        </p:spPr>
        <p:txBody>
          <a:bodyPr/>
          <a:lstStyle>
            <a:lvl1pPr marL="285750" indent="-285750">
              <a:spcAft>
                <a:spcPts val="600"/>
              </a:spcAft>
              <a:buClr>
                <a:schemeClr val="accent6">
                  <a:lumMod val="75000"/>
                </a:schemeClr>
              </a:buClr>
              <a:buFont typeface="Wingdings" pitchFamily="2" charset="2"/>
              <a:buChar char="§"/>
              <a:defRPr>
                <a:solidFill>
                  <a:schemeClr val="accent6">
                    <a:lumMod val="50000"/>
                  </a:schemeClr>
                </a:solidFill>
              </a:defRPr>
            </a:lvl1pPr>
            <a:lvl2pPr marL="742950" indent="-285750">
              <a:spcAft>
                <a:spcPts val="600"/>
              </a:spcAft>
              <a:buClr>
                <a:schemeClr val="accent6">
                  <a:lumMod val="75000"/>
                </a:schemeClr>
              </a:buClr>
              <a:buFont typeface="Wingdings" pitchFamily="2" charset="2"/>
              <a:buChar char="§"/>
              <a:defRPr>
                <a:solidFill>
                  <a:schemeClr val="accent6">
                    <a:lumMod val="50000"/>
                  </a:schemeClr>
                </a:solidFill>
              </a:defRPr>
            </a:lvl2pPr>
            <a:lvl3pPr marL="1200150" indent="-285750">
              <a:spcAft>
                <a:spcPts val="600"/>
              </a:spcAft>
              <a:buClr>
                <a:schemeClr val="accent6">
                  <a:lumMod val="75000"/>
                </a:schemeClr>
              </a:buClr>
              <a:buFont typeface="Wingdings" pitchFamily="2" charset="2"/>
              <a:buChar char="§"/>
              <a:defRPr>
                <a:solidFill>
                  <a:schemeClr val="accent6">
                    <a:lumMod val="50000"/>
                  </a:schemeClr>
                </a:solidFill>
              </a:defRPr>
            </a:lvl3pPr>
            <a:lvl4pPr marL="1657350" indent="-285750">
              <a:spcAft>
                <a:spcPts val="600"/>
              </a:spcAft>
              <a:buClr>
                <a:schemeClr val="accent6">
                  <a:lumMod val="75000"/>
                </a:schemeClr>
              </a:buClr>
              <a:buFont typeface="Wingdings" pitchFamily="2" charset="2"/>
              <a:buChar char="§"/>
              <a:defRPr>
                <a:solidFill>
                  <a:schemeClr val="accent6">
                    <a:lumMod val="50000"/>
                  </a:schemeClr>
                </a:solidFill>
              </a:defRPr>
            </a:lvl4pPr>
            <a:lvl5pPr marL="2114550" indent="-285750">
              <a:spcAft>
                <a:spcPts val="600"/>
              </a:spcAft>
              <a:buClr>
                <a:schemeClr val="accent6">
                  <a:lumMod val="75000"/>
                </a:schemeClr>
              </a:buClr>
              <a:buFont typeface="Wingdings" pitchFamily="2" charset="2"/>
              <a:buChar char="§"/>
              <a:defRPr>
                <a:solidFill>
                  <a:schemeClr val="accent6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0" y="391275"/>
            <a:ext cx="359200" cy="357214"/>
          </a:xfrm>
          <a:prstGeom prst="rect">
            <a:avLst/>
          </a:prstGeom>
          <a:solidFill>
            <a:srgbClr val="6DCC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hape 9">
            <a:extLst>
              <a:ext uri="{FF2B5EF4-FFF2-40B4-BE49-F238E27FC236}">
                <a16:creationId xmlns:a16="http://schemas.microsoft.com/office/drawing/2014/main" id="{54F62638-0F6C-9E44-ABE3-F347A745845A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2387016" y="4703626"/>
            <a:ext cx="4369961" cy="27463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7" name="Shape 8">
            <a:extLst>
              <a:ext uri="{FF2B5EF4-FFF2-40B4-BE49-F238E27FC236}">
                <a16:creationId xmlns:a16="http://schemas.microsoft.com/office/drawing/2014/main" id="{7E1EFA56-B995-2E4A-ADBD-A8A9FD43691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56782" y="4956626"/>
            <a:ext cx="548699" cy="18017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lvl1pPr>
              <a:defRPr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pPr>
              <a:buClr>
                <a:srgbClr val="434343"/>
              </a:buClr>
              <a:buSzPct val="25000"/>
              <a:buFont typeface="Arial"/>
              <a:buNone/>
            </a:pPr>
            <a:fld id="{00000000-1234-1234-1234-123412341234}" type="slidenum">
              <a:rPr lang="en-US" sz="1000" smtClean="0"/>
              <a:pPr>
                <a:buClr>
                  <a:srgbClr val="434343"/>
                </a:buClr>
                <a:buSzPct val="25000"/>
                <a:buFont typeface="Arial"/>
                <a:buNone/>
              </a:pPr>
              <a:t>‹#›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34508769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 hasCustomPrompt="1"/>
          </p:nvPr>
        </p:nvSpPr>
        <p:spPr>
          <a:xfrm>
            <a:off x="359200" y="289077"/>
            <a:ext cx="8473099" cy="56477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2pPr>
            <a:lvl3pPr lvl="2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3pPr>
            <a:lvl4pPr lvl="3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4pPr>
            <a:lvl5pPr lvl="4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5pPr>
            <a:lvl6pPr lvl="5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6pPr>
            <a:lvl7pPr lvl="6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7pPr>
            <a:lvl8pPr lvl="7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8pPr>
            <a:lvl9pPr lvl="8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9pPr>
          </a:lstStyle>
          <a:p>
            <a:r>
              <a:rPr lang="en-US" dirty="0"/>
              <a:t>Click to add title</a:t>
            </a:r>
            <a:endParaRPr dirty="0"/>
          </a:p>
        </p:txBody>
      </p:sp>
      <p:sp>
        <p:nvSpPr>
          <p:cNvPr id="6" name="Rectangle 5"/>
          <p:cNvSpPr/>
          <p:nvPr userDrawn="1"/>
        </p:nvSpPr>
        <p:spPr>
          <a:xfrm>
            <a:off x="0" y="391275"/>
            <a:ext cx="359200" cy="357214"/>
          </a:xfrm>
          <a:prstGeom prst="rect">
            <a:avLst/>
          </a:prstGeom>
          <a:solidFill>
            <a:srgbClr val="6DCC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hape 9">
            <a:extLst>
              <a:ext uri="{FF2B5EF4-FFF2-40B4-BE49-F238E27FC236}">
                <a16:creationId xmlns:a16="http://schemas.microsoft.com/office/drawing/2014/main" id="{45FB6608-D6CB-1E47-97E0-946893699D85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2387016" y="4703626"/>
            <a:ext cx="4369961" cy="27463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9" name="Shape 8">
            <a:extLst>
              <a:ext uri="{FF2B5EF4-FFF2-40B4-BE49-F238E27FC236}">
                <a16:creationId xmlns:a16="http://schemas.microsoft.com/office/drawing/2014/main" id="{30689E75-890B-DE48-8C2D-0BE1828F938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56782" y="4956626"/>
            <a:ext cx="548699" cy="18017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lvl1pPr>
              <a:defRPr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pPr>
              <a:buClr>
                <a:srgbClr val="434343"/>
              </a:buClr>
              <a:buSzPct val="25000"/>
              <a:buFont typeface="Arial"/>
              <a:buNone/>
            </a:pPr>
            <a:fld id="{00000000-1234-1234-1234-123412341234}" type="slidenum">
              <a:rPr lang="en-US" sz="1000" smtClean="0"/>
              <a:pPr>
                <a:buClr>
                  <a:srgbClr val="434343"/>
                </a:buClr>
                <a:buSzPct val="25000"/>
                <a:buFont typeface="Arial"/>
                <a:buNone/>
              </a:pPr>
              <a:t>‹#›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18107841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Custom Layout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 hasCustomPrompt="1"/>
          </p:nvPr>
        </p:nvSpPr>
        <p:spPr>
          <a:xfrm>
            <a:off x="359200" y="289077"/>
            <a:ext cx="8473100" cy="56477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2pPr>
            <a:lvl3pPr lvl="2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3pPr>
            <a:lvl4pPr lvl="3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4pPr>
            <a:lvl5pPr lvl="4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5pPr>
            <a:lvl6pPr lvl="5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6pPr>
            <a:lvl7pPr lvl="6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7pPr>
            <a:lvl8pPr lvl="7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8pPr>
            <a:lvl9pPr lvl="8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9pPr>
          </a:lstStyle>
          <a:p>
            <a:r>
              <a:rPr lang="en-US" dirty="0"/>
              <a:t>Click to add title</a:t>
            </a:r>
            <a:endParaRPr dirty="0"/>
          </a:p>
        </p:txBody>
      </p:sp>
      <p:sp>
        <p:nvSpPr>
          <p:cNvPr id="20" name="Shape 20"/>
          <p:cNvSpPr txBox="1">
            <a:spLocks noGrp="1"/>
          </p:cNvSpPr>
          <p:nvPr>
            <p:ph type="body" idx="1"/>
          </p:nvPr>
        </p:nvSpPr>
        <p:spPr>
          <a:xfrm>
            <a:off x="359200" y="1037771"/>
            <a:ext cx="8473096" cy="373742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800" b="0" i="0" u="none" strike="noStrike" cap="non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189" marR="0" lvl="1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378" marR="0" lvl="2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566" marR="0" lvl="3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754" marR="0" lvl="4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5943" marR="0" lvl="5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132" marR="0" lvl="6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320" marR="0" lvl="7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509" marR="0" lvl="8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6" name="Rectangle 5"/>
          <p:cNvSpPr/>
          <p:nvPr userDrawn="1"/>
        </p:nvSpPr>
        <p:spPr>
          <a:xfrm>
            <a:off x="0" y="391275"/>
            <a:ext cx="359200" cy="357214"/>
          </a:xfrm>
          <a:prstGeom prst="rect">
            <a:avLst/>
          </a:prstGeom>
          <a:solidFill>
            <a:srgbClr val="6DCC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" name="Shape 8">
            <a:extLst>
              <a:ext uri="{FF2B5EF4-FFF2-40B4-BE49-F238E27FC236}">
                <a16:creationId xmlns:a16="http://schemas.microsoft.com/office/drawing/2014/main" id="{83C6D269-4A47-0542-B90B-2670FFD97F3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56782" y="4956626"/>
            <a:ext cx="548699" cy="18017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lvl1pPr>
              <a:defRPr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pPr>
              <a:buClr>
                <a:srgbClr val="434343"/>
              </a:buClr>
              <a:buSzPct val="25000"/>
              <a:buFont typeface="Arial"/>
              <a:buNone/>
            </a:pPr>
            <a:fld id="{00000000-1234-1234-1234-123412341234}" type="slidenum">
              <a:rPr lang="en-US" sz="1000" smtClean="0"/>
              <a:pPr>
                <a:buClr>
                  <a:srgbClr val="434343"/>
                </a:buClr>
                <a:buSzPct val="25000"/>
                <a:buFont typeface="Arial"/>
                <a:buNone/>
              </a:pPr>
              <a:t>‹#›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26349576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Custom Layout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 hasCustomPrompt="1"/>
          </p:nvPr>
        </p:nvSpPr>
        <p:spPr>
          <a:xfrm>
            <a:off x="311701" y="290285"/>
            <a:ext cx="8520599" cy="50550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2pPr>
            <a:lvl3pPr lvl="2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3pPr>
            <a:lvl4pPr lvl="3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4pPr>
            <a:lvl5pPr lvl="4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5pPr>
            <a:lvl6pPr lvl="5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6pPr>
            <a:lvl7pPr lvl="6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7pPr>
            <a:lvl8pPr lvl="7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8pPr>
            <a:lvl9pPr lvl="8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9pPr>
          </a:lstStyle>
          <a:p>
            <a:r>
              <a:rPr lang="en-US" dirty="0"/>
              <a:t>Click to add title</a:t>
            </a:r>
            <a:endParaRPr dirty="0"/>
          </a:p>
        </p:txBody>
      </p:sp>
      <p:sp>
        <p:nvSpPr>
          <p:cNvPr id="20" name="Shape 20"/>
          <p:cNvSpPr txBox="1">
            <a:spLocks noGrp="1"/>
          </p:cNvSpPr>
          <p:nvPr>
            <p:ph type="body" idx="1"/>
          </p:nvPr>
        </p:nvSpPr>
        <p:spPr>
          <a:xfrm>
            <a:off x="311147" y="1204912"/>
            <a:ext cx="8521149" cy="318203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800" b="0" i="0" u="none" strike="noStrike" cap="non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189" marR="0" lvl="1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378" marR="0" lvl="2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566" marR="0" lvl="3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754" marR="0" lvl="4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5943" marR="0" lvl="5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132" marR="0" lvl="6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320" marR="0" lvl="7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509" marR="0" lvl="8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6" name="Rectangle 5"/>
          <p:cNvSpPr/>
          <p:nvPr userDrawn="1"/>
        </p:nvSpPr>
        <p:spPr>
          <a:xfrm>
            <a:off x="0" y="391275"/>
            <a:ext cx="359200" cy="357214"/>
          </a:xfrm>
          <a:prstGeom prst="rect">
            <a:avLst/>
          </a:prstGeom>
          <a:solidFill>
            <a:srgbClr val="6DCC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" name="Shape 8">
            <a:extLst>
              <a:ext uri="{FF2B5EF4-FFF2-40B4-BE49-F238E27FC236}">
                <a16:creationId xmlns:a16="http://schemas.microsoft.com/office/drawing/2014/main" id="{1B1A3FF0-47D0-6D46-9D37-CB895936375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56782" y="4956626"/>
            <a:ext cx="548699" cy="18017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lvl1pPr>
              <a:defRPr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pPr>
              <a:buClr>
                <a:srgbClr val="434343"/>
              </a:buClr>
              <a:buSzPct val="25000"/>
              <a:buFont typeface="Arial"/>
              <a:buNone/>
            </a:pPr>
            <a:fld id="{00000000-1234-1234-1234-123412341234}" type="slidenum">
              <a:rPr lang="en-US" sz="1000" smtClean="0"/>
              <a:pPr>
                <a:buClr>
                  <a:srgbClr val="434343"/>
                </a:buClr>
                <a:buSzPct val="25000"/>
                <a:buFont typeface="Arial"/>
                <a:buNone/>
              </a:pPr>
              <a:t>‹#›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10882764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68636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227922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sv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1" y="1152475"/>
            <a:ext cx="8520599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9" name="Shape 9"/>
          <p:cNvSpPr txBox="1">
            <a:spLocks noGrp="1"/>
          </p:cNvSpPr>
          <p:nvPr>
            <p:ph type="ftr" idx="11"/>
          </p:nvPr>
        </p:nvSpPr>
        <p:spPr>
          <a:xfrm>
            <a:off x="2387016" y="4703626"/>
            <a:ext cx="4369961" cy="27463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10" name="Shape 10"/>
          <p:cNvSpPr/>
          <p:nvPr/>
        </p:nvSpPr>
        <p:spPr>
          <a:xfrm rot="10800000" flipH="1" flipV="1">
            <a:off x="0" y="4956626"/>
            <a:ext cx="9144000" cy="180169"/>
          </a:xfrm>
          <a:prstGeom prst="rect">
            <a:avLst/>
          </a:prstGeom>
          <a:solidFill>
            <a:srgbClr val="6DCCDE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ctr"/>
            <a:r>
              <a:rPr lang="en-US" sz="1050" dirty="0"/>
              <a:t>https://github.com/odpi/egeria</a:t>
            </a: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25859" y="215849"/>
            <a:ext cx="8520599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556782" y="4956626"/>
            <a:ext cx="548699" cy="18017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lvl1pPr>
              <a:defRPr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pPr>
              <a:buClr>
                <a:srgbClr val="434343"/>
              </a:buClr>
              <a:buSzPct val="25000"/>
              <a:buFont typeface="Arial"/>
              <a:buNone/>
            </a:pPr>
            <a:fld id="{00000000-1234-1234-1234-123412341234}" type="slidenum">
              <a:rPr lang="en-US" sz="1000" smtClean="0"/>
              <a:pPr>
                <a:buClr>
                  <a:srgbClr val="434343"/>
                </a:buClr>
                <a:buSzPct val="25000"/>
                <a:buFont typeface="Arial"/>
                <a:buNone/>
              </a:pPr>
              <a:t>‹#›</a:t>
            </a:fld>
            <a:endParaRPr lang="en-US" sz="100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9EFF1D1A-5838-7442-A684-A8FB3BE0E187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11700" y="4640324"/>
            <a:ext cx="714574" cy="291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83894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2" r:id="rId8"/>
    <p:sldLayoutId id="2147483683" r:id="rId9"/>
    <p:sldLayoutId id="2147483684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L="285750" marR="0" lvl="0" indent="-285750" algn="l" rtl="0">
        <a:lnSpc>
          <a:spcPct val="100000"/>
        </a:lnSpc>
        <a:spcBef>
          <a:spcPts val="0"/>
        </a:spcBef>
        <a:spcAft>
          <a:spcPts val="0"/>
        </a:spcAft>
        <a:buClr>
          <a:schemeClr val="accent6">
            <a:lumMod val="50000"/>
          </a:schemeClr>
        </a:buClr>
        <a:buFont typeface="Wingdings" pitchFamily="2" charset="2"/>
        <a:buChar char="§"/>
        <a:defRPr sz="1400" b="0" i="0" u="none" strike="noStrike" cap="none">
          <a:solidFill>
            <a:schemeClr val="accent6">
              <a:lumMod val="50000"/>
            </a:schemeClr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28.xml"/><Relationship Id="rId2" Type="http://schemas.openxmlformats.org/officeDocument/2006/relationships/slide" Target="slide2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dpi/egeria" TargetMode="External"/><Relationship Id="rId2" Type="http://schemas.openxmlformats.org/officeDocument/2006/relationships/hyperlink" Target="https://github.com/odpi/data-governance" TargetMode="Externa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roaringelephant.org/2018/09/25/episode-107-open-metadata-and-governance-masterclass-with-mandy-chessell-part-1/" TargetMode="External"/><Relationship Id="rId4" Type="http://schemas.openxmlformats.org/officeDocument/2006/relationships/hyperlink" Target="https://odpi.github.io/data-governance/roles/" TargetMode="Externa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C3A30-E3E7-4A44-AB78-75FEA77AF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b="1" dirty="0"/>
              <a:t>Deploying Egeria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0861036-A1A8-EB42-B740-1DBEC50D9DF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Clr>
                <a:srgbClr val="434343"/>
              </a:buClr>
              <a:buSzPct val="25000"/>
              <a:buFont typeface="Arial"/>
              <a:buNone/>
            </a:pPr>
            <a:fld id="{00000000-1234-1234-1234-123412341234}" type="slidenum">
              <a:rPr lang="en-US" sz="1000" smtClean="0"/>
              <a:pPr>
                <a:buClr>
                  <a:srgbClr val="434343"/>
                </a:buClr>
                <a:buSzPct val="25000"/>
                <a:buFont typeface="Arial"/>
                <a:buNone/>
              </a:pPr>
              <a:t>1</a:t>
            </a:fld>
            <a:endParaRPr lang="en-US" sz="10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4C2169-99CC-5944-B2D7-78D5DB7D13E0}"/>
              </a:ext>
            </a:extLst>
          </p:cNvPr>
          <p:cNvSpPr txBox="1"/>
          <p:nvPr/>
        </p:nvSpPr>
        <p:spPr>
          <a:xfrm>
            <a:off x="445169" y="3484346"/>
            <a:ext cx="31835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Mandy Chessell, IBM</a:t>
            </a:r>
          </a:p>
        </p:txBody>
      </p:sp>
    </p:spTree>
    <p:extLst>
      <p:ext uri="{BB962C8B-B14F-4D97-AF65-F5344CB8AC3E}">
        <p14:creationId xmlns:p14="http://schemas.microsoft.com/office/powerpoint/2010/main" val="6017481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1CD81E20-7549-284C-97CC-8E7F52AA91FE}"/>
              </a:ext>
            </a:extLst>
          </p:cNvPr>
          <p:cNvSpPr/>
          <p:nvPr/>
        </p:nvSpPr>
        <p:spPr>
          <a:xfrm>
            <a:off x="1839951" y="1973765"/>
            <a:ext cx="981308" cy="519063"/>
          </a:xfrm>
          <a:prstGeom prst="roundRect">
            <a:avLst/>
          </a:prstGeom>
          <a:solidFill>
            <a:srgbClr val="6DCC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n w="0"/>
              <a:solidFill>
                <a:schemeClr val="accent6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10299F-2A13-064B-BDB0-24BF3F220D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OMAG Servers – Cohort Members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675017-E5AD-2A45-9BD4-2364951D625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Clr>
                <a:srgbClr val="434343"/>
              </a:buClr>
              <a:buSzPct val="25000"/>
              <a:buFont typeface="Arial"/>
              <a:buNone/>
            </a:pPr>
            <a:fld id="{00000000-1234-1234-1234-123412341234}" type="slidenum">
              <a:rPr lang="en-US" sz="1000" smtClean="0"/>
              <a:pPr>
                <a:buClr>
                  <a:srgbClr val="434343"/>
                </a:buClr>
                <a:buSzPct val="25000"/>
                <a:buFont typeface="Arial"/>
                <a:buNone/>
              </a:pPr>
              <a:t>10</a:t>
            </a:fld>
            <a:endParaRPr lang="en-US" sz="1000"/>
          </a:p>
        </p:txBody>
      </p:sp>
      <p:pic>
        <p:nvPicPr>
          <p:cNvPr id="6" name="Picture 5" descr="A black and red text&#10;&#10;Description automatically generated">
            <a:extLst>
              <a:ext uri="{FF2B5EF4-FFF2-40B4-BE49-F238E27FC236}">
                <a16:creationId xmlns:a16="http://schemas.microsoft.com/office/drawing/2014/main" id="{BF2CC766-2DB0-7F4B-B1B3-973A19F53F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558" y="1151163"/>
            <a:ext cx="7134382" cy="3193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5436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Title 1">
            <a:extLst>
              <a:ext uri="{FF2B5EF4-FFF2-40B4-BE49-F238E27FC236}">
                <a16:creationId xmlns:a16="http://schemas.microsoft.com/office/drawing/2014/main" id="{89A5CBAD-C787-4055-A67B-8815E0B8F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 of a simple cohort </a:t>
            </a:r>
            <a:endParaRPr lang="en-GB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27B111F-7ECA-CA49-B24A-64FBA0EF9211}"/>
              </a:ext>
            </a:extLst>
          </p:cNvPr>
          <p:cNvSpPr/>
          <p:nvPr/>
        </p:nvSpPr>
        <p:spPr>
          <a:xfrm>
            <a:off x="6472009" y="2584769"/>
            <a:ext cx="692776" cy="448934"/>
          </a:xfrm>
          <a:prstGeom prst="rect">
            <a:avLst/>
          </a:prstGeom>
          <a:solidFill>
            <a:srgbClr val="6DCCDE"/>
          </a:solidFill>
          <a:ln w="3175" cmpd="sng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E9C8C19-BB50-084D-8B78-1ED354502F4C}"/>
              </a:ext>
            </a:extLst>
          </p:cNvPr>
          <p:cNvSpPr/>
          <p:nvPr/>
        </p:nvSpPr>
        <p:spPr>
          <a:xfrm>
            <a:off x="3660866" y="2090942"/>
            <a:ext cx="2488861" cy="1436589"/>
          </a:xfrm>
          <a:prstGeom prst="ellipse">
            <a:avLst/>
          </a:prstGeom>
          <a:solidFill>
            <a:srgbClr val="6DCCDE"/>
          </a:solidFill>
          <a:ln w="3175" cmpd="sng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3457F6A-0DD5-7244-88EC-4CCD7C0FAE31}"/>
              </a:ext>
            </a:extLst>
          </p:cNvPr>
          <p:cNvSpPr/>
          <p:nvPr/>
        </p:nvSpPr>
        <p:spPr>
          <a:xfrm>
            <a:off x="3866131" y="2224863"/>
            <a:ext cx="2078329" cy="1168747"/>
          </a:xfrm>
          <a:prstGeom prst="ellipse">
            <a:avLst/>
          </a:prstGeom>
          <a:solidFill>
            <a:srgbClr val="FFFFFF"/>
          </a:solidFill>
          <a:ln w="3175" cmpd="sng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dirty="0">
                <a:solidFill>
                  <a:srgbClr val="1F497D"/>
                </a:solidFill>
                <a:latin typeface="Calibri"/>
                <a:cs typeface="Calibri"/>
              </a:rPr>
              <a:t>Cohort A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BD14205-E876-FC48-A38F-9F5460A81900}"/>
              </a:ext>
            </a:extLst>
          </p:cNvPr>
          <p:cNvCxnSpPr>
            <a:endCxn id="9" idx="1"/>
          </p:cNvCxnSpPr>
          <p:nvPr/>
        </p:nvCxnSpPr>
        <p:spPr bwMode="auto">
          <a:xfrm>
            <a:off x="3389901" y="1934742"/>
            <a:ext cx="635450" cy="366584"/>
          </a:xfrm>
          <a:prstGeom prst="line">
            <a:avLst/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15BE9F8-EDE3-2E4A-A339-F56E4497B586}"/>
              </a:ext>
            </a:extLst>
          </p:cNvPr>
          <p:cNvCxnSpPr>
            <a:stCxn id="13" idx="3"/>
            <a:endCxn id="9" idx="3"/>
          </p:cNvCxnSpPr>
          <p:nvPr/>
        </p:nvCxnSpPr>
        <p:spPr bwMode="auto">
          <a:xfrm flipV="1">
            <a:off x="3396952" y="3317147"/>
            <a:ext cx="628399" cy="328150"/>
          </a:xfrm>
          <a:prstGeom prst="line">
            <a:avLst/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475FD12B-D5F3-A94F-889F-2E5671D641DC}"/>
              </a:ext>
            </a:extLst>
          </p:cNvPr>
          <p:cNvSpPr/>
          <p:nvPr/>
        </p:nvSpPr>
        <p:spPr>
          <a:xfrm>
            <a:off x="3367345" y="3467532"/>
            <a:ext cx="202166" cy="208265"/>
          </a:xfrm>
          <a:prstGeom prst="ellipse">
            <a:avLst/>
          </a:prstGeom>
          <a:solidFill>
            <a:srgbClr val="FFFFFF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E2DEE68-D8FE-5943-AAF8-C6734533E63D}"/>
              </a:ext>
            </a:extLst>
          </p:cNvPr>
          <p:cNvSpPr/>
          <p:nvPr/>
        </p:nvSpPr>
        <p:spPr>
          <a:xfrm>
            <a:off x="3045064" y="1660489"/>
            <a:ext cx="692776" cy="448934"/>
          </a:xfrm>
          <a:prstGeom prst="rect">
            <a:avLst/>
          </a:prstGeom>
          <a:solidFill>
            <a:srgbClr val="6DCCDE"/>
          </a:solidFill>
          <a:ln w="3175" cmpd="sng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D100CA8-3E26-8F42-96DB-206751D1961B}"/>
              </a:ext>
            </a:extLst>
          </p:cNvPr>
          <p:cNvCxnSpPr>
            <a:stCxn id="9" idx="6"/>
            <a:endCxn id="8" idx="1"/>
          </p:cNvCxnSpPr>
          <p:nvPr/>
        </p:nvCxnSpPr>
        <p:spPr bwMode="auto">
          <a:xfrm flipV="1">
            <a:off x="6149727" y="2809236"/>
            <a:ext cx="322282" cy="1"/>
          </a:xfrm>
          <a:prstGeom prst="line">
            <a:avLst/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A2EF187D-BA9D-A74E-97CD-EAC88AA92E3C}"/>
              </a:ext>
            </a:extLst>
          </p:cNvPr>
          <p:cNvSpPr/>
          <p:nvPr/>
        </p:nvSpPr>
        <p:spPr>
          <a:xfrm>
            <a:off x="3316029" y="3377744"/>
            <a:ext cx="317630" cy="448934"/>
          </a:xfrm>
          <a:prstGeom prst="rect">
            <a:avLst/>
          </a:prstGeom>
          <a:solidFill>
            <a:srgbClr val="6DCCDE"/>
          </a:solidFill>
          <a:ln w="3175" cmpd="sng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F4F39D2B-138E-9E4D-8B31-29F6B5C40634}"/>
              </a:ext>
            </a:extLst>
          </p:cNvPr>
          <p:cNvSpPr/>
          <p:nvPr/>
        </p:nvSpPr>
        <p:spPr>
          <a:xfrm>
            <a:off x="6533620" y="1971495"/>
            <a:ext cx="571229" cy="33387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B7184767-77DB-EA43-AA24-FDE250DC826E}"/>
              </a:ext>
            </a:extLst>
          </p:cNvPr>
          <p:cNvSpPr/>
          <p:nvPr/>
        </p:nvSpPr>
        <p:spPr>
          <a:xfrm>
            <a:off x="6552935" y="2002876"/>
            <a:ext cx="525995" cy="269360"/>
          </a:xfrm>
          <a:prstGeom prst="roundRect">
            <a:avLst/>
          </a:prstGeom>
          <a:solidFill>
            <a:srgbClr val="FFFFFF"/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B14B4E6-D529-D044-9082-6864E5B663F7}"/>
              </a:ext>
            </a:extLst>
          </p:cNvPr>
          <p:cNvSpPr/>
          <p:nvPr/>
        </p:nvSpPr>
        <p:spPr>
          <a:xfrm>
            <a:off x="6472070" y="2434801"/>
            <a:ext cx="692776" cy="147015"/>
          </a:xfrm>
          <a:prstGeom prst="rect">
            <a:avLst/>
          </a:prstGeom>
          <a:solidFill>
            <a:srgbClr val="6DCCDE"/>
          </a:solidFill>
          <a:ln w="3175" cmpd="sng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A7A8CB5-8B70-D84C-84EC-000912D0707D}"/>
              </a:ext>
            </a:extLst>
          </p:cNvPr>
          <p:cNvCxnSpPr>
            <a:stCxn id="19" idx="0"/>
            <a:endCxn id="17" idx="2"/>
          </p:cNvCxnSpPr>
          <p:nvPr/>
        </p:nvCxnSpPr>
        <p:spPr bwMode="auto">
          <a:xfrm flipV="1">
            <a:off x="6818458" y="2305365"/>
            <a:ext cx="777" cy="129436"/>
          </a:xfrm>
          <a:prstGeom prst="line">
            <a:avLst/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4B7A3C75-AB6C-4D4D-BAB9-29DE48C16150}"/>
              </a:ext>
            </a:extLst>
          </p:cNvPr>
          <p:cNvSpPr/>
          <p:nvPr/>
        </p:nvSpPr>
        <p:spPr>
          <a:xfrm>
            <a:off x="3106676" y="1046454"/>
            <a:ext cx="571229" cy="33387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BC67DA56-4DD6-EE42-8D68-7900D4C5CADF}"/>
              </a:ext>
            </a:extLst>
          </p:cNvPr>
          <p:cNvSpPr/>
          <p:nvPr/>
        </p:nvSpPr>
        <p:spPr>
          <a:xfrm>
            <a:off x="3125991" y="1077835"/>
            <a:ext cx="525995" cy="269360"/>
          </a:xfrm>
          <a:prstGeom prst="roundRect">
            <a:avLst/>
          </a:prstGeom>
          <a:solidFill>
            <a:srgbClr val="FFFFFF"/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B8C9F38-3BA1-3F45-B2FA-C4CF510F0E54}"/>
              </a:ext>
            </a:extLst>
          </p:cNvPr>
          <p:cNvSpPr/>
          <p:nvPr/>
        </p:nvSpPr>
        <p:spPr>
          <a:xfrm>
            <a:off x="3045126" y="1509760"/>
            <a:ext cx="692776" cy="147015"/>
          </a:xfrm>
          <a:prstGeom prst="rect">
            <a:avLst/>
          </a:prstGeom>
          <a:solidFill>
            <a:srgbClr val="6DCCDE"/>
          </a:solidFill>
          <a:ln w="3175" cmpd="sng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9A801A1-A952-224E-880D-41D58E1969D3}"/>
              </a:ext>
            </a:extLst>
          </p:cNvPr>
          <p:cNvCxnSpPr>
            <a:stCxn id="23" idx="0"/>
            <a:endCxn id="21" idx="2"/>
          </p:cNvCxnSpPr>
          <p:nvPr/>
        </p:nvCxnSpPr>
        <p:spPr bwMode="auto">
          <a:xfrm flipV="1">
            <a:off x="3391514" y="1380324"/>
            <a:ext cx="777" cy="129436"/>
          </a:xfrm>
          <a:prstGeom prst="line">
            <a:avLst/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4DEBF50-FE8A-354F-83ED-4DE9A989C70C}"/>
              </a:ext>
            </a:extLst>
          </p:cNvPr>
          <p:cNvCxnSpPr>
            <a:cxnSpLocks/>
            <a:endCxn id="16" idx="1"/>
          </p:cNvCxnSpPr>
          <p:nvPr/>
        </p:nvCxnSpPr>
        <p:spPr bwMode="auto">
          <a:xfrm>
            <a:off x="3120489" y="3602211"/>
            <a:ext cx="195540" cy="0"/>
          </a:xfrm>
          <a:prstGeom prst="line">
            <a:avLst/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1" name="Can 30">
            <a:extLst>
              <a:ext uri="{FF2B5EF4-FFF2-40B4-BE49-F238E27FC236}">
                <a16:creationId xmlns:a16="http://schemas.microsoft.com/office/drawing/2014/main" id="{FF11FAD0-6099-764D-997B-30B15D282ECB}"/>
              </a:ext>
            </a:extLst>
          </p:cNvPr>
          <p:cNvSpPr/>
          <p:nvPr/>
        </p:nvSpPr>
        <p:spPr>
          <a:xfrm>
            <a:off x="3239053" y="2226381"/>
            <a:ext cx="307900" cy="230880"/>
          </a:xfrm>
          <a:prstGeom prst="can">
            <a:avLst/>
          </a:prstGeom>
          <a:solidFill>
            <a:srgbClr val="948A54"/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CB4B04A-9498-3645-AB0D-BBF90425EB66}"/>
              </a:ext>
            </a:extLst>
          </p:cNvPr>
          <p:cNvCxnSpPr>
            <a:stCxn id="31" idx="1"/>
            <a:endCxn id="14" idx="2"/>
          </p:cNvCxnSpPr>
          <p:nvPr/>
        </p:nvCxnSpPr>
        <p:spPr bwMode="auto">
          <a:xfrm flipH="1" flipV="1">
            <a:off x="3391452" y="2109423"/>
            <a:ext cx="1551" cy="116958"/>
          </a:xfrm>
          <a:prstGeom prst="line">
            <a:avLst/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5" name="Can 34">
            <a:extLst>
              <a:ext uri="{FF2B5EF4-FFF2-40B4-BE49-F238E27FC236}">
                <a16:creationId xmlns:a16="http://schemas.microsoft.com/office/drawing/2014/main" id="{16FDAE3B-8599-FB4F-B1DE-28637C4E3A14}"/>
              </a:ext>
            </a:extLst>
          </p:cNvPr>
          <p:cNvSpPr/>
          <p:nvPr/>
        </p:nvSpPr>
        <p:spPr>
          <a:xfrm>
            <a:off x="6662897" y="3148382"/>
            <a:ext cx="307900" cy="230880"/>
          </a:xfrm>
          <a:prstGeom prst="can">
            <a:avLst/>
          </a:prstGeom>
          <a:solidFill>
            <a:srgbClr val="948A54"/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94BE0803-F02C-F445-8CDC-D9C224925B83}"/>
              </a:ext>
            </a:extLst>
          </p:cNvPr>
          <p:cNvCxnSpPr>
            <a:stCxn id="35" idx="1"/>
            <a:endCxn id="8" idx="2"/>
          </p:cNvCxnSpPr>
          <p:nvPr/>
        </p:nvCxnSpPr>
        <p:spPr bwMode="auto">
          <a:xfrm flipV="1">
            <a:off x="6816847" y="3033703"/>
            <a:ext cx="1550" cy="114679"/>
          </a:xfrm>
          <a:prstGeom prst="line">
            <a:avLst/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058BBF88-D201-1B44-A6E7-CC81E4DE908C}"/>
              </a:ext>
            </a:extLst>
          </p:cNvPr>
          <p:cNvSpPr txBox="1"/>
          <p:nvPr/>
        </p:nvSpPr>
        <p:spPr bwMode="auto">
          <a:xfrm>
            <a:off x="6074304" y="3470571"/>
            <a:ext cx="1513843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400" dirty="0">
                <a:latin typeface="Calibri" pitchFamily="-1" charset="0"/>
              </a:rPr>
              <a:t>Chief Data Office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652E973-8940-6545-827C-1ADCCF8AA988}"/>
              </a:ext>
            </a:extLst>
          </p:cNvPr>
          <p:cNvSpPr txBox="1"/>
          <p:nvPr/>
        </p:nvSpPr>
        <p:spPr bwMode="auto">
          <a:xfrm>
            <a:off x="3840473" y="1403955"/>
            <a:ext cx="1513843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prstTxWarp prst="textNoShape">
              <a:avLst/>
            </a:prstTxWarp>
            <a:spAutoFit/>
          </a:bodyPr>
          <a:lstStyle/>
          <a:p>
            <a:r>
              <a:rPr lang="en-GB" sz="1400" dirty="0">
                <a:latin typeface="Calibri" pitchFamily="-1" charset="0"/>
              </a:rPr>
              <a:t>Data Lake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431824D-6E7E-4B40-877C-8622E22A4CCA}"/>
              </a:ext>
            </a:extLst>
          </p:cNvPr>
          <p:cNvSpPr txBox="1"/>
          <p:nvPr/>
        </p:nvSpPr>
        <p:spPr bwMode="auto">
          <a:xfrm>
            <a:off x="3107659" y="3916465"/>
            <a:ext cx="1513843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prstTxWarp prst="textNoShape">
              <a:avLst/>
            </a:prstTxWarp>
            <a:spAutoFit/>
          </a:bodyPr>
          <a:lstStyle/>
          <a:p>
            <a:r>
              <a:rPr lang="en-GB" sz="1400" dirty="0">
                <a:latin typeface="Calibri" pitchFamily="-1" charset="0"/>
              </a:rPr>
              <a:t>Systems of Record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E030E52-4BC4-3F44-9F9E-73AE4E7E481D}"/>
              </a:ext>
            </a:extLst>
          </p:cNvPr>
          <p:cNvSpPr/>
          <p:nvPr/>
        </p:nvSpPr>
        <p:spPr>
          <a:xfrm>
            <a:off x="2427713" y="3423090"/>
            <a:ext cx="692776" cy="448934"/>
          </a:xfrm>
          <a:prstGeom prst="rect">
            <a:avLst/>
          </a:prstGeom>
          <a:solidFill>
            <a:srgbClr val="C0504D"/>
          </a:solidFill>
          <a:ln w="3175" cmpd="sng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A18A7B27-324A-C64C-B2B1-2397C144C945}"/>
              </a:ext>
            </a:extLst>
          </p:cNvPr>
          <p:cNvSpPr/>
          <p:nvPr/>
        </p:nvSpPr>
        <p:spPr>
          <a:xfrm>
            <a:off x="2489325" y="2809055"/>
            <a:ext cx="571229" cy="333870"/>
          </a:xfrm>
          <a:prstGeom prst="roundRect">
            <a:avLst/>
          </a:prstGeom>
          <a:solidFill>
            <a:schemeClr val="bg1"/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1FE891A7-FCC6-D04F-AC8E-7DC6B800EA14}"/>
              </a:ext>
            </a:extLst>
          </p:cNvPr>
          <p:cNvSpPr/>
          <p:nvPr/>
        </p:nvSpPr>
        <p:spPr>
          <a:xfrm>
            <a:off x="2508640" y="2840436"/>
            <a:ext cx="525995" cy="269360"/>
          </a:xfrm>
          <a:prstGeom prst="roundRect">
            <a:avLst/>
          </a:prstGeom>
          <a:solidFill>
            <a:srgbClr val="F2DCDB"/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2C46270B-E968-7E4B-8332-73EB3671C27C}"/>
              </a:ext>
            </a:extLst>
          </p:cNvPr>
          <p:cNvSpPr/>
          <p:nvPr/>
        </p:nvSpPr>
        <p:spPr>
          <a:xfrm>
            <a:off x="2427775" y="3272361"/>
            <a:ext cx="692776" cy="14701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175" cmpd="sng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D961E1C4-FD96-A94B-B5B3-795036B91F07}"/>
              </a:ext>
            </a:extLst>
          </p:cNvPr>
          <p:cNvCxnSpPr>
            <a:stCxn id="44" idx="0"/>
            <a:endCxn id="42" idx="2"/>
          </p:cNvCxnSpPr>
          <p:nvPr/>
        </p:nvCxnSpPr>
        <p:spPr bwMode="auto">
          <a:xfrm flipV="1">
            <a:off x="2774163" y="3142925"/>
            <a:ext cx="777" cy="129436"/>
          </a:xfrm>
          <a:prstGeom prst="line">
            <a:avLst/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6" name="Can 45">
            <a:extLst>
              <a:ext uri="{FF2B5EF4-FFF2-40B4-BE49-F238E27FC236}">
                <a16:creationId xmlns:a16="http://schemas.microsoft.com/office/drawing/2014/main" id="{73E0FDA2-2E07-6144-A535-3F7FE6E462F3}"/>
              </a:ext>
            </a:extLst>
          </p:cNvPr>
          <p:cNvSpPr/>
          <p:nvPr/>
        </p:nvSpPr>
        <p:spPr>
          <a:xfrm>
            <a:off x="2621702" y="3988982"/>
            <a:ext cx="307900" cy="230880"/>
          </a:xfrm>
          <a:prstGeom prst="can">
            <a:avLst/>
          </a:prstGeom>
          <a:solidFill>
            <a:srgbClr val="C0504D"/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93476E1F-F254-144E-8065-A333946C646E}"/>
              </a:ext>
            </a:extLst>
          </p:cNvPr>
          <p:cNvCxnSpPr>
            <a:stCxn id="46" idx="1"/>
          </p:cNvCxnSpPr>
          <p:nvPr/>
        </p:nvCxnSpPr>
        <p:spPr bwMode="auto">
          <a:xfrm flipH="1" flipV="1">
            <a:off x="2774101" y="3872024"/>
            <a:ext cx="1551" cy="116958"/>
          </a:xfrm>
          <a:prstGeom prst="line">
            <a:avLst/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9084B3-8838-3E4D-80DD-F8B13495B30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Clr>
                <a:srgbClr val="434343"/>
              </a:buClr>
              <a:buSzPct val="25000"/>
              <a:buFont typeface="Arial"/>
              <a:buNone/>
            </a:pPr>
            <a:fld id="{00000000-1234-1234-1234-123412341234}" type="slidenum">
              <a:rPr lang="en-US" sz="1000" smtClean="0"/>
              <a:pPr>
                <a:buClr>
                  <a:srgbClr val="434343"/>
                </a:buClr>
                <a:buSzPct val="25000"/>
                <a:buFont typeface="Arial"/>
                <a:buNone/>
              </a:pPr>
              <a:t>11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29195388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Title 1">
            <a:extLst>
              <a:ext uri="{FF2B5EF4-FFF2-40B4-BE49-F238E27FC236}">
                <a16:creationId xmlns:a16="http://schemas.microsoft.com/office/drawing/2014/main" id="{89A5CBAD-C787-4055-A67B-8815E0B8F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Connecting to multiple cohorts  </a:t>
            </a:r>
            <a:endParaRPr lang="en-GB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C10B09E-3B79-D14E-850C-934E0359D110}"/>
              </a:ext>
            </a:extLst>
          </p:cNvPr>
          <p:cNvCxnSpPr>
            <a:stCxn id="14" idx="3"/>
            <a:endCxn id="8" idx="7"/>
          </p:cNvCxnSpPr>
          <p:nvPr/>
        </p:nvCxnSpPr>
        <p:spPr bwMode="auto">
          <a:xfrm flipH="1">
            <a:off x="7345860" y="2139573"/>
            <a:ext cx="433685" cy="257003"/>
          </a:xfrm>
          <a:prstGeom prst="line">
            <a:avLst/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9F261D7C-EA9E-3E4C-8C23-FBDA43CC348D}"/>
              </a:ext>
            </a:extLst>
          </p:cNvPr>
          <p:cNvSpPr/>
          <p:nvPr/>
        </p:nvSpPr>
        <p:spPr>
          <a:xfrm>
            <a:off x="7556395" y="1731604"/>
            <a:ext cx="782580" cy="577201"/>
          </a:xfrm>
          <a:prstGeom prst="rect">
            <a:avLst/>
          </a:prstGeom>
          <a:solidFill>
            <a:srgbClr val="CCFFCC"/>
          </a:solidFill>
          <a:ln w="3175" cmpd="sng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2C1E022-DA47-D746-8328-55759D6E0053}"/>
              </a:ext>
            </a:extLst>
          </p:cNvPr>
          <p:cNvSpPr/>
          <p:nvPr/>
        </p:nvSpPr>
        <p:spPr>
          <a:xfrm>
            <a:off x="5221484" y="2186192"/>
            <a:ext cx="2488861" cy="1436589"/>
          </a:xfrm>
          <a:prstGeom prst="ellipse">
            <a:avLst/>
          </a:prstGeom>
          <a:solidFill>
            <a:srgbClr val="6DCCDE"/>
          </a:solidFill>
          <a:ln w="3175" cmpd="sng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CE351F0-8AE7-C146-B3A1-92111FF88C34}"/>
              </a:ext>
            </a:extLst>
          </p:cNvPr>
          <p:cNvSpPr/>
          <p:nvPr/>
        </p:nvSpPr>
        <p:spPr>
          <a:xfrm>
            <a:off x="5426749" y="2320113"/>
            <a:ext cx="2078329" cy="1168747"/>
          </a:xfrm>
          <a:prstGeom prst="ellipse">
            <a:avLst/>
          </a:prstGeom>
          <a:solidFill>
            <a:srgbClr val="FFFFFF"/>
          </a:solidFill>
          <a:ln w="3175" cmpd="sng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dirty="0">
                <a:solidFill>
                  <a:srgbClr val="1F497D"/>
                </a:solidFill>
                <a:latin typeface="Calibri"/>
                <a:cs typeface="Calibri"/>
              </a:rPr>
              <a:t>Cohort B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82D13D0-3AE3-1843-9382-A2FCE0A6B578}"/>
              </a:ext>
            </a:extLst>
          </p:cNvPr>
          <p:cNvCxnSpPr>
            <a:stCxn id="13" idx="3"/>
            <a:endCxn id="8" idx="2"/>
          </p:cNvCxnSpPr>
          <p:nvPr/>
        </p:nvCxnSpPr>
        <p:spPr bwMode="auto">
          <a:xfrm>
            <a:off x="4926410" y="2904486"/>
            <a:ext cx="295074" cy="1"/>
          </a:xfrm>
          <a:prstGeom prst="line">
            <a:avLst/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9D6E43E-D496-6A42-A76C-50D5460E560D}"/>
              </a:ext>
            </a:extLst>
          </p:cNvPr>
          <p:cNvCxnSpPr>
            <a:stCxn id="12" idx="2"/>
          </p:cNvCxnSpPr>
          <p:nvPr/>
        </p:nvCxnSpPr>
        <p:spPr bwMode="auto">
          <a:xfrm flipH="1" flipV="1">
            <a:off x="7345860" y="3406743"/>
            <a:ext cx="362934" cy="305824"/>
          </a:xfrm>
          <a:prstGeom prst="line">
            <a:avLst/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590A4B70-2C17-1546-8472-13F8956A87B8}"/>
              </a:ext>
            </a:extLst>
          </p:cNvPr>
          <p:cNvSpPr/>
          <p:nvPr/>
        </p:nvSpPr>
        <p:spPr>
          <a:xfrm>
            <a:off x="7708794" y="3615606"/>
            <a:ext cx="168330" cy="193921"/>
          </a:xfrm>
          <a:prstGeom prst="ellipse">
            <a:avLst/>
          </a:prstGeom>
          <a:solidFill>
            <a:srgbClr val="FFFFFF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FD3A449-C8D5-EC45-94FE-5C47217C3CA3}"/>
              </a:ext>
            </a:extLst>
          </p:cNvPr>
          <p:cNvSpPr/>
          <p:nvPr/>
        </p:nvSpPr>
        <p:spPr>
          <a:xfrm>
            <a:off x="4233634" y="2680019"/>
            <a:ext cx="692776" cy="448934"/>
          </a:xfrm>
          <a:prstGeom prst="rect">
            <a:avLst/>
          </a:prstGeom>
          <a:solidFill>
            <a:srgbClr val="6DCCDE"/>
          </a:solidFill>
          <a:ln w="3175" cmpd="sng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D300642-C11C-1F4B-AB73-1524C0A6B846}"/>
              </a:ext>
            </a:extLst>
          </p:cNvPr>
          <p:cNvSpPr/>
          <p:nvPr/>
        </p:nvSpPr>
        <p:spPr>
          <a:xfrm>
            <a:off x="7734454" y="1909659"/>
            <a:ext cx="307900" cy="269361"/>
          </a:xfrm>
          <a:prstGeom prst="ellipse">
            <a:avLst/>
          </a:prstGeom>
          <a:solidFill>
            <a:srgbClr val="FFFFFF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B327C07-9BFD-8F45-929B-2A7DD767D266}"/>
              </a:ext>
            </a:extLst>
          </p:cNvPr>
          <p:cNvSpPr/>
          <p:nvPr/>
        </p:nvSpPr>
        <p:spPr>
          <a:xfrm>
            <a:off x="7559480" y="1856784"/>
            <a:ext cx="692776" cy="448934"/>
          </a:xfrm>
          <a:prstGeom prst="rect">
            <a:avLst/>
          </a:prstGeom>
          <a:solidFill>
            <a:srgbClr val="6DCCDE"/>
          </a:solidFill>
          <a:ln w="3175" cmpd="sng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ABA5C8E-FB6E-864D-8139-F917CCAF2C9D}"/>
              </a:ext>
            </a:extLst>
          </p:cNvPr>
          <p:cNvSpPr/>
          <p:nvPr/>
        </p:nvSpPr>
        <p:spPr>
          <a:xfrm>
            <a:off x="1422491" y="2186192"/>
            <a:ext cx="2488861" cy="1436589"/>
          </a:xfrm>
          <a:prstGeom prst="ellipse">
            <a:avLst/>
          </a:prstGeom>
          <a:solidFill>
            <a:srgbClr val="6DCCDE"/>
          </a:solidFill>
          <a:ln w="3175" cmpd="sng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58AB116-FAC6-F946-B5CE-5BD22E80A6AE}"/>
              </a:ext>
            </a:extLst>
          </p:cNvPr>
          <p:cNvSpPr/>
          <p:nvPr/>
        </p:nvSpPr>
        <p:spPr>
          <a:xfrm>
            <a:off x="1627756" y="2320113"/>
            <a:ext cx="2078329" cy="1168747"/>
          </a:xfrm>
          <a:prstGeom prst="ellipse">
            <a:avLst/>
          </a:prstGeom>
          <a:solidFill>
            <a:srgbClr val="FFFFFF"/>
          </a:solidFill>
          <a:ln w="3175" cmpd="sng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dirty="0">
                <a:solidFill>
                  <a:srgbClr val="1F497D"/>
                </a:solidFill>
                <a:latin typeface="Calibri"/>
                <a:cs typeface="Calibri"/>
              </a:rPr>
              <a:t>Cohort A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432EA2D-E440-B446-B75E-79D356C0AA03}"/>
              </a:ext>
            </a:extLst>
          </p:cNvPr>
          <p:cNvCxnSpPr>
            <a:endCxn id="16" idx="1"/>
          </p:cNvCxnSpPr>
          <p:nvPr/>
        </p:nvCxnSpPr>
        <p:spPr bwMode="auto">
          <a:xfrm>
            <a:off x="1151526" y="2029992"/>
            <a:ext cx="635450" cy="366584"/>
          </a:xfrm>
          <a:prstGeom prst="line">
            <a:avLst/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18A2592-AF81-1C47-8B7C-A535DBD713C5}"/>
              </a:ext>
            </a:extLst>
          </p:cNvPr>
          <p:cNvCxnSpPr>
            <a:stCxn id="20" idx="3"/>
            <a:endCxn id="16" idx="3"/>
          </p:cNvCxnSpPr>
          <p:nvPr/>
        </p:nvCxnSpPr>
        <p:spPr bwMode="auto">
          <a:xfrm flipV="1">
            <a:off x="1158577" y="3412397"/>
            <a:ext cx="628399" cy="328150"/>
          </a:xfrm>
          <a:prstGeom prst="line">
            <a:avLst/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FAE13466-EC9F-E24C-BD60-5CD5DF38C200}"/>
              </a:ext>
            </a:extLst>
          </p:cNvPr>
          <p:cNvSpPr/>
          <p:nvPr/>
        </p:nvSpPr>
        <p:spPr>
          <a:xfrm>
            <a:off x="1128970" y="3562782"/>
            <a:ext cx="202166" cy="208265"/>
          </a:xfrm>
          <a:prstGeom prst="ellipse">
            <a:avLst/>
          </a:prstGeom>
          <a:solidFill>
            <a:srgbClr val="FFFFFF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0C1EED4-81AC-2B43-B44B-83888BFB7199}"/>
              </a:ext>
            </a:extLst>
          </p:cNvPr>
          <p:cNvSpPr/>
          <p:nvPr/>
        </p:nvSpPr>
        <p:spPr>
          <a:xfrm>
            <a:off x="806689" y="1755739"/>
            <a:ext cx="692776" cy="448934"/>
          </a:xfrm>
          <a:prstGeom prst="rect">
            <a:avLst/>
          </a:prstGeom>
          <a:solidFill>
            <a:srgbClr val="6DCCDE"/>
          </a:solidFill>
          <a:ln w="3175" cmpd="sng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7DD504B-E968-F547-89DA-BD2283E18ADA}"/>
              </a:ext>
            </a:extLst>
          </p:cNvPr>
          <p:cNvCxnSpPr>
            <a:stCxn id="16" idx="6"/>
            <a:endCxn id="13" idx="1"/>
          </p:cNvCxnSpPr>
          <p:nvPr/>
        </p:nvCxnSpPr>
        <p:spPr bwMode="auto">
          <a:xfrm flipV="1">
            <a:off x="3911352" y="2904486"/>
            <a:ext cx="322282" cy="1"/>
          </a:xfrm>
          <a:prstGeom prst="line">
            <a:avLst/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B16C6342-6175-B24F-822A-F2929152F625}"/>
              </a:ext>
            </a:extLst>
          </p:cNvPr>
          <p:cNvSpPr/>
          <p:nvPr/>
        </p:nvSpPr>
        <p:spPr>
          <a:xfrm>
            <a:off x="1077654" y="3472994"/>
            <a:ext cx="317630" cy="448934"/>
          </a:xfrm>
          <a:prstGeom prst="rect">
            <a:avLst/>
          </a:prstGeom>
          <a:solidFill>
            <a:srgbClr val="6DCCDE"/>
          </a:solidFill>
          <a:ln w="3175" cmpd="sng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35D9232-BB14-B74C-BC25-4F7B829A2629}"/>
              </a:ext>
            </a:extLst>
          </p:cNvPr>
          <p:cNvCxnSpPr>
            <a:stCxn id="25" idx="4"/>
            <a:endCxn id="8" idx="0"/>
          </p:cNvCxnSpPr>
          <p:nvPr/>
        </p:nvCxnSpPr>
        <p:spPr bwMode="auto">
          <a:xfrm>
            <a:off x="6462814" y="1702912"/>
            <a:ext cx="3101" cy="483280"/>
          </a:xfrm>
          <a:prstGeom prst="line">
            <a:avLst/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CB8955E5-C74D-DC4E-A720-7B18776EDC8F}"/>
              </a:ext>
            </a:extLst>
          </p:cNvPr>
          <p:cNvSpPr/>
          <p:nvPr/>
        </p:nvSpPr>
        <p:spPr>
          <a:xfrm>
            <a:off x="6308864" y="1433551"/>
            <a:ext cx="307900" cy="269361"/>
          </a:xfrm>
          <a:prstGeom prst="ellipse">
            <a:avLst/>
          </a:prstGeom>
          <a:solidFill>
            <a:srgbClr val="FFFFFF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B396373-CEFE-1747-ADDB-62119E700C97}"/>
              </a:ext>
            </a:extLst>
          </p:cNvPr>
          <p:cNvSpPr/>
          <p:nvPr/>
        </p:nvSpPr>
        <p:spPr>
          <a:xfrm>
            <a:off x="6117976" y="1539205"/>
            <a:ext cx="692776" cy="255012"/>
          </a:xfrm>
          <a:prstGeom prst="rect">
            <a:avLst/>
          </a:prstGeom>
          <a:solidFill>
            <a:srgbClr val="6DCCDE"/>
          </a:solidFill>
          <a:ln w="3175" cmpd="sng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8B7CCFC1-BC15-814A-AC1E-77793BCCBF98}"/>
              </a:ext>
            </a:extLst>
          </p:cNvPr>
          <p:cNvSpPr/>
          <p:nvPr/>
        </p:nvSpPr>
        <p:spPr>
          <a:xfrm>
            <a:off x="4295245" y="2066745"/>
            <a:ext cx="571229" cy="33387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7920168B-16CC-1448-9C3C-FF7723451154}"/>
              </a:ext>
            </a:extLst>
          </p:cNvPr>
          <p:cNvSpPr/>
          <p:nvPr/>
        </p:nvSpPr>
        <p:spPr>
          <a:xfrm>
            <a:off x="4314560" y="2098126"/>
            <a:ext cx="525995" cy="269360"/>
          </a:xfrm>
          <a:prstGeom prst="roundRect">
            <a:avLst/>
          </a:prstGeom>
          <a:solidFill>
            <a:srgbClr val="FFFFFF"/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2C0299A-88E0-EC47-88E4-6BC7C83DE078}"/>
              </a:ext>
            </a:extLst>
          </p:cNvPr>
          <p:cNvSpPr/>
          <p:nvPr/>
        </p:nvSpPr>
        <p:spPr>
          <a:xfrm>
            <a:off x="4233695" y="2530051"/>
            <a:ext cx="692776" cy="147015"/>
          </a:xfrm>
          <a:prstGeom prst="rect">
            <a:avLst/>
          </a:prstGeom>
          <a:solidFill>
            <a:srgbClr val="6DCCDE"/>
          </a:solidFill>
          <a:ln w="3175" cmpd="sng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8A23A6B-2040-DE46-8CDE-64D5048324DF}"/>
              </a:ext>
            </a:extLst>
          </p:cNvPr>
          <p:cNvCxnSpPr>
            <a:stCxn id="29" idx="0"/>
            <a:endCxn id="27" idx="2"/>
          </p:cNvCxnSpPr>
          <p:nvPr/>
        </p:nvCxnSpPr>
        <p:spPr bwMode="auto">
          <a:xfrm flipV="1">
            <a:off x="4580083" y="2400615"/>
            <a:ext cx="777" cy="129436"/>
          </a:xfrm>
          <a:prstGeom prst="line">
            <a:avLst/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4E31A36A-5F0B-3145-B8FB-5CE923B4AE1B}"/>
              </a:ext>
            </a:extLst>
          </p:cNvPr>
          <p:cNvSpPr/>
          <p:nvPr/>
        </p:nvSpPr>
        <p:spPr>
          <a:xfrm>
            <a:off x="868301" y="1141704"/>
            <a:ext cx="571229" cy="333870"/>
          </a:xfrm>
          <a:prstGeom prst="roundRect">
            <a:avLst/>
          </a:prstGeom>
          <a:solidFill>
            <a:srgbClr val="6DCCDE"/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0DB723A1-C7AC-8148-A569-9E962D436463}"/>
              </a:ext>
            </a:extLst>
          </p:cNvPr>
          <p:cNvSpPr/>
          <p:nvPr/>
        </p:nvSpPr>
        <p:spPr>
          <a:xfrm>
            <a:off x="887616" y="1173085"/>
            <a:ext cx="525995" cy="269360"/>
          </a:xfrm>
          <a:prstGeom prst="roundRect">
            <a:avLst/>
          </a:prstGeom>
          <a:solidFill>
            <a:srgbClr val="FFFFFF"/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F39C895-5C5D-F341-9EA4-0A01D716AE47}"/>
              </a:ext>
            </a:extLst>
          </p:cNvPr>
          <p:cNvSpPr/>
          <p:nvPr/>
        </p:nvSpPr>
        <p:spPr>
          <a:xfrm>
            <a:off x="806751" y="1605010"/>
            <a:ext cx="692776" cy="147015"/>
          </a:xfrm>
          <a:prstGeom prst="rect">
            <a:avLst/>
          </a:prstGeom>
          <a:solidFill>
            <a:srgbClr val="6DCCDE"/>
          </a:solidFill>
          <a:ln w="3175" cmpd="sng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EC478FB-E301-5B41-85FF-5CBF1141A09B}"/>
              </a:ext>
            </a:extLst>
          </p:cNvPr>
          <p:cNvCxnSpPr>
            <a:stCxn id="33" idx="0"/>
            <a:endCxn id="31" idx="2"/>
          </p:cNvCxnSpPr>
          <p:nvPr/>
        </p:nvCxnSpPr>
        <p:spPr bwMode="auto">
          <a:xfrm flipV="1">
            <a:off x="1153139" y="1475574"/>
            <a:ext cx="777" cy="129436"/>
          </a:xfrm>
          <a:prstGeom prst="line">
            <a:avLst/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04D174BE-11F2-4649-8A14-A66025C61ABB}"/>
              </a:ext>
            </a:extLst>
          </p:cNvPr>
          <p:cNvSpPr/>
          <p:nvPr/>
        </p:nvSpPr>
        <p:spPr>
          <a:xfrm>
            <a:off x="189338" y="3472994"/>
            <a:ext cx="692776" cy="448934"/>
          </a:xfrm>
          <a:prstGeom prst="rect">
            <a:avLst/>
          </a:prstGeom>
          <a:solidFill>
            <a:srgbClr val="C0504D"/>
          </a:solidFill>
          <a:ln w="3175" cmpd="sng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7A8F2093-8DAD-A143-9132-9FE99B7F73D5}"/>
              </a:ext>
            </a:extLst>
          </p:cNvPr>
          <p:cNvSpPr/>
          <p:nvPr/>
        </p:nvSpPr>
        <p:spPr>
          <a:xfrm>
            <a:off x="250950" y="2858959"/>
            <a:ext cx="571229" cy="333870"/>
          </a:xfrm>
          <a:prstGeom prst="roundRect">
            <a:avLst/>
          </a:prstGeom>
          <a:solidFill>
            <a:schemeClr val="bg1"/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AB30BB34-863E-7C40-A687-B9102C8C0D01}"/>
              </a:ext>
            </a:extLst>
          </p:cNvPr>
          <p:cNvSpPr/>
          <p:nvPr/>
        </p:nvSpPr>
        <p:spPr>
          <a:xfrm>
            <a:off x="270265" y="2890340"/>
            <a:ext cx="525995" cy="269360"/>
          </a:xfrm>
          <a:prstGeom prst="roundRect">
            <a:avLst/>
          </a:prstGeom>
          <a:solidFill>
            <a:srgbClr val="F2DCDB"/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2515369-90E4-CF41-8DDC-56950F898720}"/>
              </a:ext>
            </a:extLst>
          </p:cNvPr>
          <p:cNvSpPr/>
          <p:nvPr/>
        </p:nvSpPr>
        <p:spPr>
          <a:xfrm>
            <a:off x="189400" y="3322265"/>
            <a:ext cx="692776" cy="14701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175" cmpd="sng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75426576-5BB8-E44F-A97C-79808AD8231B}"/>
              </a:ext>
            </a:extLst>
          </p:cNvPr>
          <p:cNvCxnSpPr>
            <a:stCxn id="38" idx="0"/>
            <a:endCxn id="36" idx="2"/>
          </p:cNvCxnSpPr>
          <p:nvPr/>
        </p:nvCxnSpPr>
        <p:spPr bwMode="auto">
          <a:xfrm flipV="1">
            <a:off x="535788" y="3192829"/>
            <a:ext cx="777" cy="129436"/>
          </a:xfrm>
          <a:prstGeom prst="line">
            <a:avLst/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32B32984-AE4F-F64F-979E-2F4D4BCB9504}"/>
              </a:ext>
            </a:extLst>
          </p:cNvPr>
          <p:cNvCxnSpPr>
            <a:stCxn id="35" idx="3"/>
            <a:endCxn id="23" idx="1"/>
          </p:cNvCxnSpPr>
          <p:nvPr/>
        </p:nvCxnSpPr>
        <p:spPr bwMode="auto">
          <a:xfrm>
            <a:off x="882114" y="3697461"/>
            <a:ext cx="195540" cy="0"/>
          </a:xfrm>
          <a:prstGeom prst="line">
            <a:avLst/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FEDC2C64-CF05-E642-B8B1-7F23668D0A25}"/>
              </a:ext>
            </a:extLst>
          </p:cNvPr>
          <p:cNvSpPr/>
          <p:nvPr/>
        </p:nvSpPr>
        <p:spPr>
          <a:xfrm>
            <a:off x="7644650" y="3509954"/>
            <a:ext cx="317630" cy="448934"/>
          </a:xfrm>
          <a:prstGeom prst="rect">
            <a:avLst/>
          </a:prstGeom>
          <a:solidFill>
            <a:srgbClr val="6DCCDE"/>
          </a:solidFill>
          <a:ln w="3175" cmpd="sng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5B303A9-0D42-694B-9058-FB1A3BB00BD0}"/>
              </a:ext>
            </a:extLst>
          </p:cNvPr>
          <p:cNvSpPr/>
          <p:nvPr/>
        </p:nvSpPr>
        <p:spPr>
          <a:xfrm>
            <a:off x="8154715" y="3509952"/>
            <a:ext cx="692776" cy="448934"/>
          </a:xfrm>
          <a:prstGeom prst="rect">
            <a:avLst/>
          </a:prstGeom>
          <a:solidFill>
            <a:srgbClr val="FFC000"/>
          </a:solidFill>
          <a:ln w="3175" cmpd="sng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24C6ADB0-6D53-BE42-8288-FB9C81433C46}"/>
              </a:ext>
            </a:extLst>
          </p:cNvPr>
          <p:cNvSpPr/>
          <p:nvPr/>
        </p:nvSpPr>
        <p:spPr>
          <a:xfrm>
            <a:off x="8216327" y="2895917"/>
            <a:ext cx="571229" cy="333870"/>
          </a:xfrm>
          <a:prstGeom prst="roundRect">
            <a:avLst/>
          </a:prstGeom>
          <a:solidFill>
            <a:srgbClr val="FFC000"/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B43900B9-65A6-0646-AE42-85ADE6E22C68}"/>
              </a:ext>
            </a:extLst>
          </p:cNvPr>
          <p:cNvSpPr/>
          <p:nvPr/>
        </p:nvSpPr>
        <p:spPr>
          <a:xfrm>
            <a:off x="8235642" y="2927298"/>
            <a:ext cx="525995" cy="269360"/>
          </a:xfrm>
          <a:prstGeom prst="roundRect">
            <a:avLst/>
          </a:prstGeom>
          <a:solidFill>
            <a:srgbClr val="FFFFFF"/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17539E7-5B6C-D741-B43D-6637E3A0EFF4}"/>
              </a:ext>
            </a:extLst>
          </p:cNvPr>
          <p:cNvSpPr/>
          <p:nvPr/>
        </p:nvSpPr>
        <p:spPr>
          <a:xfrm>
            <a:off x="8154777" y="3359223"/>
            <a:ext cx="692776" cy="147015"/>
          </a:xfrm>
          <a:prstGeom prst="rect">
            <a:avLst/>
          </a:prstGeom>
          <a:solidFill>
            <a:srgbClr val="FFC000"/>
          </a:solidFill>
          <a:ln w="3175" cmpd="sng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962878FB-043F-7B4B-AD46-8F5B01944CEA}"/>
              </a:ext>
            </a:extLst>
          </p:cNvPr>
          <p:cNvCxnSpPr>
            <a:stCxn id="45" idx="0"/>
            <a:endCxn id="43" idx="2"/>
          </p:cNvCxnSpPr>
          <p:nvPr/>
        </p:nvCxnSpPr>
        <p:spPr bwMode="auto">
          <a:xfrm flipV="1">
            <a:off x="8501165" y="3229787"/>
            <a:ext cx="777" cy="129436"/>
          </a:xfrm>
          <a:prstGeom prst="line">
            <a:avLst/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67F5DF22-04FC-3A4A-BC58-C839C236D2F9}"/>
              </a:ext>
            </a:extLst>
          </p:cNvPr>
          <p:cNvCxnSpPr>
            <a:stCxn id="42" idx="1"/>
            <a:endCxn id="41" idx="3"/>
          </p:cNvCxnSpPr>
          <p:nvPr/>
        </p:nvCxnSpPr>
        <p:spPr bwMode="auto">
          <a:xfrm flipH="1">
            <a:off x="7962280" y="3734419"/>
            <a:ext cx="192435" cy="2"/>
          </a:xfrm>
          <a:prstGeom prst="line">
            <a:avLst/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F2850A6B-123E-9C4B-AC77-5998E37F44F3}"/>
              </a:ext>
            </a:extLst>
          </p:cNvPr>
          <p:cNvSpPr/>
          <p:nvPr/>
        </p:nvSpPr>
        <p:spPr>
          <a:xfrm>
            <a:off x="6179961" y="926412"/>
            <a:ext cx="571229" cy="333870"/>
          </a:xfrm>
          <a:prstGeom prst="roundRect">
            <a:avLst/>
          </a:prstGeom>
          <a:solidFill>
            <a:srgbClr val="FF85FF"/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03F1F66E-B9AD-0F4B-A89D-F887C60EF148}"/>
              </a:ext>
            </a:extLst>
          </p:cNvPr>
          <p:cNvSpPr/>
          <p:nvPr/>
        </p:nvSpPr>
        <p:spPr>
          <a:xfrm>
            <a:off x="6199276" y="957793"/>
            <a:ext cx="525995" cy="269360"/>
          </a:xfrm>
          <a:prstGeom prst="roundRect">
            <a:avLst/>
          </a:prstGeom>
          <a:solidFill>
            <a:srgbClr val="FFFFFF"/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4A8EA710-1849-484B-BCBD-72D27C9611AD}"/>
              </a:ext>
            </a:extLst>
          </p:cNvPr>
          <p:cNvSpPr/>
          <p:nvPr/>
        </p:nvSpPr>
        <p:spPr>
          <a:xfrm>
            <a:off x="6118411" y="1389718"/>
            <a:ext cx="692776" cy="147015"/>
          </a:xfrm>
          <a:prstGeom prst="rect">
            <a:avLst/>
          </a:prstGeom>
          <a:solidFill>
            <a:srgbClr val="FF85FF"/>
          </a:solidFill>
          <a:ln w="3175" cmpd="sng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6DC894B4-82E0-F849-972C-943F9482821F}"/>
              </a:ext>
            </a:extLst>
          </p:cNvPr>
          <p:cNvCxnSpPr>
            <a:stCxn id="50" idx="0"/>
            <a:endCxn id="48" idx="2"/>
          </p:cNvCxnSpPr>
          <p:nvPr/>
        </p:nvCxnSpPr>
        <p:spPr bwMode="auto">
          <a:xfrm flipV="1">
            <a:off x="6464799" y="1260282"/>
            <a:ext cx="777" cy="129436"/>
          </a:xfrm>
          <a:prstGeom prst="line">
            <a:avLst/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2" name="Can 51">
            <a:extLst>
              <a:ext uri="{FF2B5EF4-FFF2-40B4-BE49-F238E27FC236}">
                <a16:creationId xmlns:a16="http://schemas.microsoft.com/office/drawing/2014/main" id="{DB942989-7DF0-EB40-A338-B0261CE9C39E}"/>
              </a:ext>
            </a:extLst>
          </p:cNvPr>
          <p:cNvSpPr/>
          <p:nvPr/>
        </p:nvSpPr>
        <p:spPr>
          <a:xfrm>
            <a:off x="1000678" y="2321631"/>
            <a:ext cx="307900" cy="230880"/>
          </a:xfrm>
          <a:prstGeom prst="can">
            <a:avLst/>
          </a:prstGeom>
          <a:solidFill>
            <a:schemeClr val="bg2">
              <a:lumMod val="50000"/>
            </a:schemeClr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E05B9485-9F0F-E049-8CDA-2D0E4DA705B1}"/>
              </a:ext>
            </a:extLst>
          </p:cNvPr>
          <p:cNvCxnSpPr>
            <a:stCxn id="52" idx="1"/>
            <a:endCxn id="21" idx="2"/>
          </p:cNvCxnSpPr>
          <p:nvPr/>
        </p:nvCxnSpPr>
        <p:spPr bwMode="auto">
          <a:xfrm flipH="1" flipV="1">
            <a:off x="1153077" y="2204673"/>
            <a:ext cx="1551" cy="116958"/>
          </a:xfrm>
          <a:prstGeom prst="line">
            <a:avLst/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4" name="Can 53">
            <a:extLst>
              <a:ext uri="{FF2B5EF4-FFF2-40B4-BE49-F238E27FC236}">
                <a16:creationId xmlns:a16="http://schemas.microsoft.com/office/drawing/2014/main" id="{AF3AC57D-A946-5A4C-87E0-FF0F05F8A2B7}"/>
              </a:ext>
            </a:extLst>
          </p:cNvPr>
          <p:cNvSpPr/>
          <p:nvPr/>
        </p:nvSpPr>
        <p:spPr>
          <a:xfrm>
            <a:off x="383327" y="4038886"/>
            <a:ext cx="307900" cy="230880"/>
          </a:xfrm>
          <a:prstGeom prst="can">
            <a:avLst/>
          </a:prstGeom>
          <a:solidFill>
            <a:srgbClr val="C0504D"/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5BE2B2E1-CD5B-FD47-AD4B-97671B930546}"/>
              </a:ext>
            </a:extLst>
          </p:cNvPr>
          <p:cNvCxnSpPr>
            <a:stCxn id="54" idx="1"/>
          </p:cNvCxnSpPr>
          <p:nvPr/>
        </p:nvCxnSpPr>
        <p:spPr bwMode="auto">
          <a:xfrm flipH="1" flipV="1">
            <a:off x="535726" y="3921928"/>
            <a:ext cx="1551" cy="116958"/>
          </a:xfrm>
          <a:prstGeom prst="line">
            <a:avLst/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6" name="Can 55">
            <a:extLst>
              <a:ext uri="{FF2B5EF4-FFF2-40B4-BE49-F238E27FC236}">
                <a16:creationId xmlns:a16="http://schemas.microsoft.com/office/drawing/2014/main" id="{94B09A6F-B51E-E646-8DAC-B45B326433B7}"/>
              </a:ext>
            </a:extLst>
          </p:cNvPr>
          <p:cNvSpPr/>
          <p:nvPr/>
        </p:nvSpPr>
        <p:spPr>
          <a:xfrm>
            <a:off x="4424522" y="3243632"/>
            <a:ext cx="307900" cy="230880"/>
          </a:xfrm>
          <a:prstGeom prst="can">
            <a:avLst/>
          </a:prstGeom>
          <a:solidFill>
            <a:schemeClr val="bg2">
              <a:lumMod val="50000"/>
            </a:schemeClr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05867418-E672-4A44-AA89-4CDFEBD38368}"/>
              </a:ext>
            </a:extLst>
          </p:cNvPr>
          <p:cNvCxnSpPr>
            <a:stCxn id="56" idx="1"/>
            <a:endCxn id="13" idx="2"/>
          </p:cNvCxnSpPr>
          <p:nvPr/>
        </p:nvCxnSpPr>
        <p:spPr bwMode="auto">
          <a:xfrm flipV="1">
            <a:off x="4578472" y="3128953"/>
            <a:ext cx="1550" cy="114679"/>
          </a:xfrm>
          <a:prstGeom prst="line">
            <a:avLst/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8" name="Can 57">
            <a:extLst>
              <a:ext uri="{FF2B5EF4-FFF2-40B4-BE49-F238E27FC236}">
                <a16:creationId xmlns:a16="http://schemas.microsoft.com/office/drawing/2014/main" id="{9454AF9A-AD24-0B40-B105-AB16529E2D36}"/>
              </a:ext>
            </a:extLst>
          </p:cNvPr>
          <p:cNvSpPr/>
          <p:nvPr/>
        </p:nvSpPr>
        <p:spPr>
          <a:xfrm>
            <a:off x="8350253" y="4077367"/>
            <a:ext cx="307900" cy="230880"/>
          </a:xfrm>
          <a:prstGeom prst="can">
            <a:avLst/>
          </a:prstGeom>
          <a:solidFill>
            <a:srgbClr val="4BACC6"/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E45D742D-B047-044A-A618-08D365708B6C}"/>
              </a:ext>
            </a:extLst>
          </p:cNvPr>
          <p:cNvCxnSpPr>
            <a:stCxn id="58" idx="1"/>
            <a:endCxn id="42" idx="2"/>
          </p:cNvCxnSpPr>
          <p:nvPr/>
        </p:nvCxnSpPr>
        <p:spPr bwMode="auto">
          <a:xfrm flipH="1" flipV="1">
            <a:off x="8501103" y="3958886"/>
            <a:ext cx="3100" cy="118481"/>
          </a:xfrm>
          <a:prstGeom prst="line">
            <a:avLst/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0" name="Can 59">
            <a:extLst>
              <a:ext uri="{FF2B5EF4-FFF2-40B4-BE49-F238E27FC236}">
                <a16:creationId xmlns:a16="http://schemas.microsoft.com/office/drawing/2014/main" id="{49B97D6D-8C6A-EA4A-BB95-4E1C6D07B75D}"/>
              </a:ext>
            </a:extLst>
          </p:cNvPr>
          <p:cNvSpPr/>
          <p:nvPr/>
        </p:nvSpPr>
        <p:spPr>
          <a:xfrm>
            <a:off x="8514554" y="1902041"/>
            <a:ext cx="307900" cy="230880"/>
          </a:xfrm>
          <a:prstGeom prst="can">
            <a:avLst/>
          </a:prstGeom>
          <a:solidFill>
            <a:srgbClr val="CCFFCC"/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DD93CC02-85A4-5D46-805A-E7A932DE80D9}"/>
              </a:ext>
            </a:extLst>
          </p:cNvPr>
          <p:cNvCxnSpPr>
            <a:stCxn id="60" idx="2"/>
            <a:endCxn id="7" idx="3"/>
          </p:cNvCxnSpPr>
          <p:nvPr/>
        </p:nvCxnSpPr>
        <p:spPr bwMode="auto">
          <a:xfrm flipH="1">
            <a:off x="8338975" y="2017481"/>
            <a:ext cx="175579" cy="2724"/>
          </a:xfrm>
          <a:prstGeom prst="line">
            <a:avLst/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47552A17-1B5B-304F-A5E0-DC952E16C30F}"/>
              </a:ext>
            </a:extLst>
          </p:cNvPr>
          <p:cNvSpPr/>
          <p:nvPr/>
        </p:nvSpPr>
        <p:spPr>
          <a:xfrm>
            <a:off x="7666596" y="1258380"/>
            <a:ext cx="571229" cy="333870"/>
          </a:xfrm>
          <a:prstGeom prst="roundRect">
            <a:avLst/>
          </a:prstGeom>
          <a:solidFill>
            <a:srgbClr val="CCFFCC"/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sp>
        <p:nvSpPr>
          <p:cNvPr id="63" name="Rounded Rectangle 62">
            <a:extLst>
              <a:ext uri="{FF2B5EF4-FFF2-40B4-BE49-F238E27FC236}">
                <a16:creationId xmlns:a16="http://schemas.microsoft.com/office/drawing/2014/main" id="{FC4E0556-24C7-BA4C-BF41-375BC9DEAFC9}"/>
              </a:ext>
            </a:extLst>
          </p:cNvPr>
          <p:cNvSpPr/>
          <p:nvPr/>
        </p:nvSpPr>
        <p:spPr>
          <a:xfrm>
            <a:off x="7685911" y="1289761"/>
            <a:ext cx="525995" cy="269360"/>
          </a:xfrm>
          <a:prstGeom prst="roundRect">
            <a:avLst/>
          </a:prstGeom>
          <a:solidFill>
            <a:srgbClr val="FFFFFF"/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6ECA4B86-DA18-F942-B1CA-DAB8282EECA0}"/>
              </a:ext>
            </a:extLst>
          </p:cNvPr>
          <p:cNvCxnSpPr>
            <a:stCxn id="7" idx="0"/>
            <a:endCxn id="62" idx="2"/>
          </p:cNvCxnSpPr>
          <p:nvPr/>
        </p:nvCxnSpPr>
        <p:spPr bwMode="auto">
          <a:xfrm flipV="1">
            <a:off x="7947685" y="1592250"/>
            <a:ext cx="4526" cy="139354"/>
          </a:xfrm>
          <a:prstGeom prst="line">
            <a:avLst/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B5D167AA-FFD5-714E-AFC5-F79ADE885535}"/>
              </a:ext>
            </a:extLst>
          </p:cNvPr>
          <p:cNvSpPr txBox="1"/>
          <p:nvPr/>
        </p:nvSpPr>
        <p:spPr bwMode="auto">
          <a:xfrm>
            <a:off x="3835929" y="3565821"/>
            <a:ext cx="1513843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400" dirty="0">
                <a:latin typeface="Calibri" pitchFamily="-1" charset="0"/>
              </a:rPr>
              <a:t>Chief Data Office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8EE36A84-42DC-A546-BFA3-36F77A122B3C}"/>
              </a:ext>
            </a:extLst>
          </p:cNvPr>
          <p:cNvSpPr txBox="1"/>
          <p:nvPr/>
        </p:nvSpPr>
        <p:spPr bwMode="auto">
          <a:xfrm>
            <a:off x="1602098" y="1499205"/>
            <a:ext cx="1513843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prstTxWarp prst="textNoShape">
              <a:avLst/>
            </a:prstTxWarp>
            <a:spAutoFit/>
          </a:bodyPr>
          <a:lstStyle/>
          <a:p>
            <a:r>
              <a:rPr lang="en-GB" sz="1400" dirty="0">
                <a:latin typeface="Calibri" pitchFamily="-1" charset="0"/>
              </a:rPr>
              <a:t>Data Lake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95A77EF7-58DF-8A4F-BFCD-F6CABC597B90}"/>
              </a:ext>
            </a:extLst>
          </p:cNvPr>
          <p:cNvSpPr txBox="1"/>
          <p:nvPr/>
        </p:nvSpPr>
        <p:spPr bwMode="auto">
          <a:xfrm>
            <a:off x="869284" y="4011715"/>
            <a:ext cx="1513843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prstTxWarp prst="textNoShape">
              <a:avLst/>
            </a:prstTxWarp>
            <a:spAutoFit/>
          </a:bodyPr>
          <a:lstStyle/>
          <a:p>
            <a:r>
              <a:rPr lang="en-GB" sz="1400" dirty="0">
                <a:latin typeface="Calibri" pitchFamily="-1" charset="0"/>
              </a:rPr>
              <a:t>Systems of Record</a:t>
            </a:r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D2ABC256-8FBF-8C4D-8F40-1C83BC3E4EBD}"/>
              </a:ext>
            </a:extLst>
          </p:cNvPr>
          <p:cNvCxnSpPr>
            <a:stCxn id="69" idx="0"/>
            <a:endCxn id="8" idx="4"/>
          </p:cNvCxnSpPr>
          <p:nvPr/>
        </p:nvCxnSpPr>
        <p:spPr bwMode="auto">
          <a:xfrm flipV="1">
            <a:off x="6464365" y="3622781"/>
            <a:ext cx="1550" cy="235773"/>
          </a:xfrm>
          <a:prstGeom prst="line">
            <a:avLst/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9" name="Rectangle 68">
            <a:extLst>
              <a:ext uri="{FF2B5EF4-FFF2-40B4-BE49-F238E27FC236}">
                <a16:creationId xmlns:a16="http://schemas.microsoft.com/office/drawing/2014/main" id="{6DCB965B-1CCB-674D-AF7A-9B65784C7AB9}"/>
              </a:ext>
            </a:extLst>
          </p:cNvPr>
          <p:cNvSpPr/>
          <p:nvPr/>
        </p:nvSpPr>
        <p:spPr>
          <a:xfrm>
            <a:off x="6117977" y="3858554"/>
            <a:ext cx="692776" cy="448934"/>
          </a:xfrm>
          <a:prstGeom prst="rect">
            <a:avLst/>
          </a:prstGeom>
          <a:solidFill>
            <a:schemeClr val="accent4">
              <a:lumMod val="75000"/>
            </a:schemeClr>
          </a:solidFill>
          <a:ln w="3175" cmpd="sng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sp>
        <p:nvSpPr>
          <p:cNvPr id="70" name="Can 69">
            <a:extLst>
              <a:ext uri="{FF2B5EF4-FFF2-40B4-BE49-F238E27FC236}">
                <a16:creationId xmlns:a16="http://schemas.microsoft.com/office/drawing/2014/main" id="{8AD2D56D-26C6-7143-B236-3D0933D23ADB}"/>
              </a:ext>
            </a:extLst>
          </p:cNvPr>
          <p:cNvSpPr/>
          <p:nvPr/>
        </p:nvSpPr>
        <p:spPr>
          <a:xfrm>
            <a:off x="6308865" y="4422167"/>
            <a:ext cx="307900" cy="230880"/>
          </a:xfrm>
          <a:prstGeom prst="can">
            <a:avLst/>
          </a:prstGeom>
          <a:solidFill>
            <a:srgbClr val="604A7B"/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AC604CB9-6873-AC41-80C2-0E4B05753550}"/>
              </a:ext>
            </a:extLst>
          </p:cNvPr>
          <p:cNvCxnSpPr>
            <a:stCxn id="70" idx="1"/>
            <a:endCxn id="69" idx="2"/>
          </p:cNvCxnSpPr>
          <p:nvPr/>
        </p:nvCxnSpPr>
        <p:spPr bwMode="auto">
          <a:xfrm flipV="1">
            <a:off x="6462815" y="4307488"/>
            <a:ext cx="1550" cy="114679"/>
          </a:xfrm>
          <a:prstGeom prst="line">
            <a:avLst/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88387B12-0551-2440-A9BF-FB71C3469F08}"/>
              </a:ext>
            </a:extLst>
          </p:cNvPr>
          <p:cNvSpPr txBox="1"/>
          <p:nvPr/>
        </p:nvSpPr>
        <p:spPr bwMode="auto">
          <a:xfrm>
            <a:off x="5503725" y="4359557"/>
            <a:ext cx="729712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400" dirty="0">
                <a:latin typeface="Calibri" pitchFamily="-1" charset="0"/>
              </a:rPr>
              <a:t>Mobile</a:t>
            </a:r>
          </a:p>
          <a:p>
            <a:pPr algn="ctr"/>
            <a:r>
              <a:rPr lang="en-GB" sz="1400" dirty="0">
                <a:latin typeface="Calibri" pitchFamily="-1" charset="0"/>
              </a:rPr>
              <a:t>Apps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7E3ECE27-58E4-D945-9E21-EA058D181144}"/>
              </a:ext>
            </a:extLst>
          </p:cNvPr>
          <p:cNvSpPr txBox="1"/>
          <p:nvPr/>
        </p:nvSpPr>
        <p:spPr bwMode="auto">
          <a:xfrm>
            <a:off x="7474031" y="854105"/>
            <a:ext cx="93443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prstTxWarp prst="textNoShape">
              <a:avLst/>
            </a:prstTxWarp>
            <a:spAutoFit/>
          </a:bodyPr>
          <a:lstStyle/>
          <a:p>
            <a:r>
              <a:rPr lang="en-GB" sz="1400" dirty="0">
                <a:latin typeface="Calibri" pitchFamily="-1" charset="0"/>
              </a:rPr>
              <a:t>Data Lake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27071CD3-D20B-BA4D-9DD5-CCF956F412A0}"/>
              </a:ext>
            </a:extLst>
          </p:cNvPr>
          <p:cNvSpPr txBox="1"/>
          <p:nvPr/>
        </p:nvSpPr>
        <p:spPr bwMode="auto">
          <a:xfrm>
            <a:off x="7128378" y="4035847"/>
            <a:ext cx="1386991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400" dirty="0">
                <a:latin typeface="Calibri" pitchFamily="-1" charset="0"/>
              </a:rPr>
              <a:t>Systems of Record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E20756B2-CE3A-A049-914B-9A9268E1DF5B}"/>
              </a:ext>
            </a:extLst>
          </p:cNvPr>
          <p:cNvSpPr txBox="1"/>
          <p:nvPr/>
        </p:nvSpPr>
        <p:spPr bwMode="auto">
          <a:xfrm>
            <a:off x="5003387" y="1084191"/>
            <a:ext cx="105862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prstTxWarp prst="textNoShape">
              <a:avLst/>
            </a:prstTxWarp>
            <a:spAutoFit/>
          </a:bodyPr>
          <a:lstStyle/>
          <a:p>
            <a:pPr algn="r"/>
            <a:r>
              <a:rPr lang="en-GB" sz="1400" dirty="0">
                <a:latin typeface="Calibri" pitchFamily="-1" charset="0"/>
              </a:rPr>
              <a:t>Marketing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CF665F-4CF6-6346-BC39-A1A2A9F7A73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Clr>
                <a:srgbClr val="434343"/>
              </a:buClr>
              <a:buSzPct val="25000"/>
              <a:buFont typeface="Arial"/>
              <a:buNone/>
            </a:pPr>
            <a:fld id="{00000000-1234-1234-1234-123412341234}" type="slidenum">
              <a:rPr lang="en-US" sz="1000" smtClean="0"/>
              <a:pPr>
                <a:buClr>
                  <a:srgbClr val="434343"/>
                </a:buClr>
                <a:buSzPct val="25000"/>
                <a:buFont typeface="Arial"/>
                <a:buNone/>
              </a:pPr>
              <a:t>12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29903261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1CD81E20-7549-284C-97CC-8E7F52AA91FE}"/>
              </a:ext>
            </a:extLst>
          </p:cNvPr>
          <p:cNvSpPr/>
          <p:nvPr/>
        </p:nvSpPr>
        <p:spPr>
          <a:xfrm>
            <a:off x="1017672" y="2909936"/>
            <a:ext cx="981308" cy="519063"/>
          </a:xfrm>
          <a:prstGeom prst="roundRect">
            <a:avLst/>
          </a:prstGeom>
          <a:solidFill>
            <a:srgbClr val="6DCC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n w="0"/>
              <a:solidFill>
                <a:schemeClr val="accent6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10299F-2A13-064B-BDB0-24BF3F220D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OMAG Servers – Metadata Access Points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675017-E5AD-2A45-9BD4-2364951D625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Clr>
                <a:srgbClr val="434343"/>
              </a:buClr>
              <a:buSzPct val="25000"/>
              <a:buFont typeface="Arial"/>
              <a:buNone/>
            </a:pPr>
            <a:fld id="{00000000-1234-1234-1234-123412341234}" type="slidenum">
              <a:rPr lang="en-US" sz="1000" smtClean="0"/>
              <a:pPr>
                <a:buClr>
                  <a:srgbClr val="434343"/>
                </a:buClr>
                <a:buSzPct val="25000"/>
                <a:buFont typeface="Arial"/>
                <a:buNone/>
              </a:pPr>
              <a:t>13</a:t>
            </a:fld>
            <a:endParaRPr lang="en-US" sz="1000"/>
          </a:p>
        </p:txBody>
      </p:sp>
      <p:pic>
        <p:nvPicPr>
          <p:cNvPr id="6" name="Picture 5" descr="A black and red text&#10;&#10;Description automatically generated">
            <a:extLst>
              <a:ext uri="{FF2B5EF4-FFF2-40B4-BE49-F238E27FC236}">
                <a16:creationId xmlns:a16="http://schemas.microsoft.com/office/drawing/2014/main" id="{BF2CC766-2DB0-7F4B-B1B3-973A19F53F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558" y="1151163"/>
            <a:ext cx="7134382" cy="3193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8637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3" name="Straight Connector 242">
            <a:extLst>
              <a:ext uri="{FF2B5EF4-FFF2-40B4-BE49-F238E27FC236}">
                <a16:creationId xmlns:a16="http://schemas.microsoft.com/office/drawing/2014/main" id="{B578B00B-C43E-C648-9FC6-FB71B5DAB800}"/>
              </a:ext>
            </a:extLst>
          </p:cNvPr>
          <p:cNvCxnSpPr>
            <a:cxnSpLocks/>
            <a:stCxn id="241" idx="1"/>
          </p:cNvCxnSpPr>
          <p:nvPr/>
        </p:nvCxnSpPr>
        <p:spPr bwMode="auto">
          <a:xfrm flipH="1" flipV="1">
            <a:off x="3573384" y="2318703"/>
            <a:ext cx="832" cy="1061188"/>
          </a:xfrm>
          <a:prstGeom prst="line">
            <a:avLst/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236" name="Group 235">
            <a:extLst>
              <a:ext uri="{FF2B5EF4-FFF2-40B4-BE49-F238E27FC236}">
                <a16:creationId xmlns:a16="http://schemas.microsoft.com/office/drawing/2014/main" id="{7E79FDA1-9BC3-4740-A22D-CEE2AD3DDA0F}"/>
              </a:ext>
            </a:extLst>
          </p:cNvPr>
          <p:cNvGrpSpPr/>
          <p:nvPr/>
        </p:nvGrpSpPr>
        <p:grpSpPr>
          <a:xfrm>
            <a:off x="1222895" y="3374339"/>
            <a:ext cx="1160032" cy="929955"/>
            <a:chOff x="5454524" y="2009903"/>
            <a:chExt cx="1160032" cy="929955"/>
          </a:xfrm>
        </p:grpSpPr>
        <p:sp>
          <p:nvSpPr>
            <p:cNvPr id="237" name="Can 236">
              <a:extLst>
                <a:ext uri="{FF2B5EF4-FFF2-40B4-BE49-F238E27FC236}">
                  <a16:creationId xmlns:a16="http://schemas.microsoft.com/office/drawing/2014/main" id="{D0347AE2-BB62-4B42-8F9D-EEA2A25F72DF}"/>
                </a:ext>
              </a:extLst>
            </p:cNvPr>
            <p:cNvSpPr/>
            <p:nvPr/>
          </p:nvSpPr>
          <p:spPr>
            <a:xfrm>
              <a:off x="5454524" y="2009903"/>
              <a:ext cx="1160032" cy="929955"/>
            </a:xfrm>
            <a:prstGeom prst="can">
              <a:avLst/>
            </a:prstGeom>
            <a:solidFill>
              <a:srgbClr val="1F497D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>
                <a:solidFill>
                  <a:srgbClr val="1F497D"/>
                </a:solidFill>
                <a:latin typeface="Calibri"/>
                <a:cs typeface="Calibri"/>
              </a:endParaRPr>
            </a:p>
          </p:txBody>
        </p:sp>
        <p:sp>
          <p:nvSpPr>
            <p:cNvPr id="238" name="Multidocument 237">
              <a:extLst>
                <a:ext uri="{FF2B5EF4-FFF2-40B4-BE49-F238E27FC236}">
                  <a16:creationId xmlns:a16="http://schemas.microsoft.com/office/drawing/2014/main" id="{B2647DA8-8496-B542-B133-1A98A1779CDE}"/>
                </a:ext>
              </a:extLst>
            </p:cNvPr>
            <p:cNvSpPr/>
            <p:nvPr/>
          </p:nvSpPr>
          <p:spPr>
            <a:xfrm>
              <a:off x="5774854" y="2359887"/>
              <a:ext cx="570016" cy="409980"/>
            </a:xfrm>
            <a:prstGeom prst="flowChartMultidocumen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>
                <a:solidFill>
                  <a:srgbClr val="1F497D"/>
                </a:solidFill>
                <a:latin typeface="Calibri"/>
                <a:cs typeface="Calibri"/>
              </a:endParaRPr>
            </a:p>
          </p:txBody>
        </p:sp>
      </p:grpSp>
      <p:cxnSp>
        <p:nvCxnSpPr>
          <p:cNvPr id="239" name="Straight Connector 238">
            <a:extLst>
              <a:ext uri="{FF2B5EF4-FFF2-40B4-BE49-F238E27FC236}">
                <a16:creationId xmlns:a16="http://schemas.microsoft.com/office/drawing/2014/main" id="{8A2A9A33-5982-054F-B00C-F9D7E77E7B9E}"/>
              </a:ext>
            </a:extLst>
          </p:cNvPr>
          <p:cNvCxnSpPr>
            <a:cxnSpLocks/>
            <a:stCxn id="237" idx="1"/>
          </p:cNvCxnSpPr>
          <p:nvPr/>
        </p:nvCxnSpPr>
        <p:spPr bwMode="auto">
          <a:xfrm flipH="1" flipV="1">
            <a:off x="1802079" y="2313151"/>
            <a:ext cx="832" cy="1061188"/>
          </a:xfrm>
          <a:prstGeom prst="line">
            <a:avLst/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81" name="Group 180">
            <a:extLst>
              <a:ext uri="{FF2B5EF4-FFF2-40B4-BE49-F238E27FC236}">
                <a16:creationId xmlns:a16="http://schemas.microsoft.com/office/drawing/2014/main" id="{99278F9B-01B7-134E-A4F2-D2BA10B7AA39}"/>
              </a:ext>
            </a:extLst>
          </p:cNvPr>
          <p:cNvGrpSpPr/>
          <p:nvPr/>
        </p:nvGrpSpPr>
        <p:grpSpPr>
          <a:xfrm>
            <a:off x="4750391" y="3366902"/>
            <a:ext cx="1160032" cy="929955"/>
            <a:chOff x="5454524" y="2009903"/>
            <a:chExt cx="1160032" cy="929955"/>
          </a:xfrm>
        </p:grpSpPr>
        <p:sp>
          <p:nvSpPr>
            <p:cNvPr id="182" name="Can 181">
              <a:extLst>
                <a:ext uri="{FF2B5EF4-FFF2-40B4-BE49-F238E27FC236}">
                  <a16:creationId xmlns:a16="http://schemas.microsoft.com/office/drawing/2014/main" id="{021B0C40-4883-9C47-88F0-94106F894434}"/>
                </a:ext>
              </a:extLst>
            </p:cNvPr>
            <p:cNvSpPr/>
            <p:nvPr/>
          </p:nvSpPr>
          <p:spPr>
            <a:xfrm>
              <a:off x="5454524" y="2009903"/>
              <a:ext cx="1160032" cy="929955"/>
            </a:xfrm>
            <a:prstGeom prst="can">
              <a:avLst/>
            </a:prstGeom>
            <a:solidFill>
              <a:srgbClr val="1F497D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>
                <a:solidFill>
                  <a:srgbClr val="1F497D"/>
                </a:solidFill>
                <a:latin typeface="Calibri"/>
                <a:cs typeface="Calibri"/>
              </a:endParaRPr>
            </a:p>
          </p:txBody>
        </p:sp>
        <p:sp>
          <p:nvSpPr>
            <p:cNvPr id="183" name="Multidocument 182">
              <a:extLst>
                <a:ext uri="{FF2B5EF4-FFF2-40B4-BE49-F238E27FC236}">
                  <a16:creationId xmlns:a16="http://schemas.microsoft.com/office/drawing/2014/main" id="{E60E3FAF-8A31-E242-93BC-01015D1957E2}"/>
                </a:ext>
              </a:extLst>
            </p:cNvPr>
            <p:cNvSpPr/>
            <p:nvPr/>
          </p:nvSpPr>
          <p:spPr>
            <a:xfrm>
              <a:off x="5774854" y="2359887"/>
              <a:ext cx="570016" cy="409980"/>
            </a:xfrm>
            <a:prstGeom prst="flowChartMultidocumen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>
                <a:solidFill>
                  <a:srgbClr val="1F497D"/>
                </a:solidFill>
                <a:latin typeface="Calibri"/>
                <a:cs typeface="Calibri"/>
              </a:endParaRPr>
            </a:p>
          </p:txBody>
        </p:sp>
      </p:grpSp>
      <p:cxnSp>
        <p:nvCxnSpPr>
          <p:cNvPr id="184" name="Straight Connector 183">
            <a:extLst>
              <a:ext uri="{FF2B5EF4-FFF2-40B4-BE49-F238E27FC236}">
                <a16:creationId xmlns:a16="http://schemas.microsoft.com/office/drawing/2014/main" id="{784C5C46-0C65-D14E-979B-71BB473BB2F7}"/>
              </a:ext>
            </a:extLst>
          </p:cNvPr>
          <p:cNvCxnSpPr>
            <a:cxnSpLocks/>
            <a:stCxn id="182" idx="1"/>
          </p:cNvCxnSpPr>
          <p:nvPr/>
        </p:nvCxnSpPr>
        <p:spPr bwMode="auto">
          <a:xfrm flipH="1" flipV="1">
            <a:off x="5329575" y="2305714"/>
            <a:ext cx="832" cy="1061188"/>
          </a:xfrm>
          <a:prstGeom prst="line">
            <a:avLst/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0" name="Rectangle 19"/>
          <p:cNvSpPr/>
          <p:nvPr/>
        </p:nvSpPr>
        <p:spPr>
          <a:xfrm>
            <a:off x="3618098" y="1189710"/>
            <a:ext cx="1244600" cy="874712"/>
          </a:xfrm>
          <a:prstGeom prst="rect">
            <a:avLst/>
          </a:prstGeom>
          <a:solidFill>
            <a:srgbClr val="FFFFFF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3994335" y="1310358"/>
            <a:ext cx="503238" cy="482600"/>
          </a:xfrm>
          <a:prstGeom prst="rect">
            <a:avLst/>
          </a:prstGeom>
          <a:solidFill>
            <a:srgbClr val="FFFFFF"/>
          </a:solidFill>
          <a:ln w="6350" cmpd="sng"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3633991" y="1224642"/>
            <a:ext cx="1216025" cy="73025"/>
          </a:xfrm>
          <a:prstGeom prst="rect">
            <a:avLst/>
          </a:prstGeom>
          <a:solidFill>
            <a:schemeClr val="tx1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3654610" y="1867572"/>
            <a:ext cx="1181100" cy="147638"/>
          </a:xfrm>
          <a:prstGeom prst="rect">
            <a:avLst/>
          </a:prstGeom>
          <a:solidFill>
            <a:srgbClr val="FFFFFF"/>
          </a:solidFill>
          <a:ln w="3175" cmpd="sng"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24" name="Round Diagonal Corner Rectangle 23"/>
          <p:cNvSpPr/>
          <p:nvPr/>
        </p:nvSpPr>
        <p:spPr>
          <a:xfrm>
            <a:off x="4276928" y="1440534"/>
            <a:ext cx="60325" cy="63500"/>
          </a:xfrm>
          <a:prstGeom prst="round2DiagRect">
            <a:avLst>
              <a:gd name="adj1" fmla="val 38097"/>
              <a:gd name="adj2" fmla="val 0"/>
            </a:avLst>
          </a:prstGeom>
          <a:solidFill>
            <a:schemeClr val="accent5"/>
          </a:solidFill>
          <a:ln w="6350" cmpd="sng"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eaLnBrk="0" hangingPunct="0">
              <a:defRPr/>
            </a:pPr>
            <a:endParaRPr lang="en-US">
              <a:solidFill>
                <a:prstClr val="white"/>
              </a:solidFill>
              <a:latin typeface="Arial"/>
              <a:ea typeface="ＭＳ Ｐゴシック"/>
            </a:endParaRPr>
          </a:p>
        </p:txBody>
      </p:sp>
      <p:sp>
        <p:nvSpPr>
          <p:cNvPr id="25" name="Cross 24"/>
          <p:cNvSpPr/>
          <p:nvPr/>
        </p:nvSpPr>
        <p:spPr>
          <a:xfrm>
            <a:off x="4276928" y="1589758"/>
            <a:ext cx="60325" cy="57150"/>
          </a:xfrm>
          <a:prstGeom prst="plus">
            <a:avLst/>
          </a:prstGeom>
          <a:solidFill>
            <a:schemeClr val="accent4"/>
          </a:solidFill>
          <a:ln w="6350" cmpd="sng"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grpSp>
        <p:nvGrpSpPr>
          <p:cNvPr id="26" name="Group 4"/>
          <p:cNvGrpSpPr>
            <a:grpSpLocks/>
          </p:cNvGrpSpPr>
          <p:nvPr/>
        </p:nvGrpSpPr>
        <p:grpSpPr bwMode="auto">
          <a:xfrm>
            <a:off x="4108653" y="1669142"/>
            <a:ext cx="42863" cy="79375"/>
            <a:chOff x="603250" y="4737100"/>
            <a:chExt cx="355600" cy="654050"/>
          </a:xfrm>
        </p:grpSpPr>
        <p:sp>
          <p:nvSpPr>
            <p:cNvPr id="27" name="Delay 26"/>
            <p:cNvSpPr/>
            <p:nvPr/>
          </p:nvSpPr>
          <p:spPr>
            <a:xfrm rot="16200000">
              <a:off x="545596" y="4977888"/>
              <a:ext cx="470916" cy="355600"/>
            </a:xfrm>
            <a:prstGeom prst="flowChartDelay">
              <a:avLst/>
            </a:prstGeom>
            <a:solidFill>
              <a:srgbClr val="FFFF00"/>
            </a:solidFill>
            <a:ln w="6350" cmpd="sng">
              <a:solidFill>
                <a:srgbClr val="1F497D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GB">
                <a:solidFill>
                  <a:prstClr val="white"/>
                </a:solidFill>
                <a:latin typeface="Arial"/>
                <a:ea typeface="ＭＳ Ｐゴシック"/>
              </a:endParaRPr>
            </a:p>
          </p:txBody>
        </p:sp>
        <p:sp>
          <p:nvSpPr>
            <p:cNvPr id="28" name="Oval 27"/>
            <p:cNvSpPr/>
            <p:nvPr/>
          </p:nvSpPr>
          <p:spPr>
            <a:xfrm>
              <a:off x="628650" y="4737100"/>
              <a:ext cx="304800" cy="279400"/>
            </a:xfrm>
            <a:prstGeom prst="ellipse">
              <a:avLst/>
            </a:prstGeom>
            <a:solidFill>
              <a:schemeClr val="bg2"/>
            </a:solidFill>
            <a:ln w="6350" cmpd="sng">
              <a:solidFill>
                <a:schemeClr val="tx2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GB">
                <a:solidFill>
                  <a:prstClr val="white"/>
                </a:solidFill>
                <a:latin typeface="Arial"/>
                <a:ea typeface="ＭＳ Ｐゴシック"/>
              </a:endParaRPr>
            </a:p>
          </p:txBody>
        </p:sp>
      </p:grpSp>
      <p:grpSp>
        <p:nvGrpSpPr>
          <p:cNvPr id="29" name="Group 4"/>
          <p:cNvGrpSpPr>
            <a:grpSpLocks/>
          </p:cNvGrpSpPr>
          <p:nvPr/>
        </p:nvGrpSpPr>
        <p:grpSpPr bwMode="auto">
          <a:xfrm>
            <a:off x="4141973" y="1415134"/>
            <a:ext cx="44450" cy="85725"/>
            <a:chOff x="603250" y="4737100"/>
            <a:chExt cx="355600" cy="654050"/>
          </a:xfrm>
        </p:grpSpPr>
        <p:sp>
          <p:nvSpPr>
            <p:cNvPr id="30" name="Delay 29"/>
            <p:cNvSpPr/>
            <p:nvPr/>
          </p:nvSpPr>
          <p:spPr>
            <a:xfrm rot="16200000">
              <a:off x="544859" y="4977167"/>
              <a:ext cx="472373" cy="355600"/>
            </a:xfrm>
            <a:prstGeom prst="flowChartDelay">
              <a:avLst/>
            </a:prstGeom>
            <a:solidFill>
              <a:schemeClr val="tx2"/>
            </a:solidFill>
            <a:ln w="6350" cmpd="sng">
              <a:solidFill>
                <a:srgbClr val="1F497D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GB">
                <a:solidFill>
                  <a:prstClr val="white"/>
                </a:solidFill>
                <a:latin typeface="Arial"/>
                <a:ea typeface="ＭＳ Ｐゴシック"/>
              </a:endParaRPr>
            </a:p>
          </p:txBody>
        </p:sp>
        <p:sp>
          <p:nvSpPr>
            <p:cNvPr id="31" name="Oval 30"/>
            <p:cNvSpPr/>
            <p:nvPr/>
          </p:nvSpPr>
          <p:spPr>
            <a:xfrm>
              <a:off x="628650" y="4737100"/>
              <a:ext cx="304800" cy="279400"/>
            </a:xfrm>
            <a:prstGeom prst="ellipse">
              <a:avLst/>
            </a:prstGeom>
            <a:solidFill>
              <a:schemeClr val="bg2"/>
            </a:solidFill>
            <a:ln w="6350" cmpd="sng">
              <a:solidFill>
                <a:schemeClr val="tx2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GB">
                <a:solidFill>
                  <a:prstClr val="white"/>
                </a:solidFill>
                <a:latin typeface="Arial"/>
                <a:ea typeface="ＭＳ Ｐゴシック"/>
              </a:endParaRPr>
            </a:p>
          </p:txBody>
        </p:sp>
      </p:grpSp>
      <p:cxnSp>
        <p:nvCxnSpPr>
          <p:cNvPr id="32" name="Straight Connector 31"/>
          <p:cNvCxnSpPr>
            <a:stCxn id="30" idx="2"/>
            <a:endCxn id="24" idx="2"/>
          </p:cNvCxnSpPr>
          <p:nvPr/>
        </p:nvCxnSpPr>
        <p:spPr bwMode="auto">
          <a:xfrm>
            <a:off x="4186441" y="1469117"/>
            <a:ext cx="90487" cy="3175"/>
          </a:xfrm>
          <a:prstGeom prst="line">
            <a:avLst/>
          </a:prstGeom>
          <a:solidFill>
            <a:srgbClr val="CC99FF"/>
          </a:solidFill>
          <a:ln w="63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" name="Straight Connector 32"/>
          <p:cNvCxnSpPr>
            <a:stCxn id="25" idx="0"/>
            <a:endCxn id="24" idx="1"/>
          </p:cNvCxnSpPr>
          <p:nvPr/>
        </p:nvCxnSpPr>
        <p:spPr bwMode="auto">
          <a:xfrm flipH="1" flipV="1">
            <a:off x="4307073" y="1504033"/>
            <a:ext cx="0" cy="85725"/>
          </a:xfrm>
          <a:prstGeom prst="line">
            <a:avLst/>
          </a:prstGeom>
          <a:solidFill>
            <a:srgbClr val="CC99FF"/>
          </a:solidFill>
          <a:ln w="63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4" name="Straight Connector 33"/>
          <p:cNvCxnSpPr>
            <a:stCxn id="25" idx="2"/>
            <a:endCxn id="27" idx="2"/>
          </p:cNvCxnSpPr>
          <p:nvPr/>
        </p:nvCxnSpPr>
        <p:spPr bwMode="auto">
          <a:xfrm flipH="1">
            <a:off x="4151516" y="1646912"/>
            <a:ext cx="155575" cy="73025"/>
          </a:xfrm>
          <a:prstGeom prst="line">
            <a:avLst/>
          </a:prstGeom>
          <a:solidFill>
            <a:srgbClr val="CC99FF"/>
          </a:solidFill>
          <a:ln w="63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5" name="Rectangle 34"/>
          <p:cNvSpPr/>
          <p:nvPr/>
        </p:nvSpPr>
        <p:spPr>
          <a:xfrm>
            <a:off x="3656198" y="1812009"/>
            <a:ext cx="1179512" cy="4445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108000" tIns="0" bIns="46800" anchor="ctr"/>
          <a:lstStyle/>
          <a:p>
            <a:pPr eaLnBrk="0" hangingPunct="0">
              <a:defRPr/>
            </a:pPr>
            <a:endParaRPr lang="en-US" sz="1200" dirty="0">
              <a:solidFill>
                <a:prstClr val="white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4522978" y="1313533"/>
            <a:ext cx="314325" cy="381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108000" tIns="0" bIns="46800" anchor="ctr"/>
          <a:lstStyle/>
          <a:p>
            <a:pPr eaLnBrk="0" hangingPunct="0">
              <a:defRPr/>
            </a:pPr>
            <a:endParaRPr lang="en-US" sz="1200" dirty="0">
              <a:solidFill>
                <a:prstClr val="white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3994353" y="1308770"/>
            <a:ext cx="506413" cy="39688"/>
          </a:xfrm>
          <a:prstGeom prst="rect">
            <a:avLst/>
          </a:prstGeom>
          <a:solidFill>
            <a:schemeClr val="accent5">
              <a:lumMod val="50000"/>
            </a:schemeClr>
          </a:solidFill>
          <a:ln w="6350" cmpd="sng"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108000" tIns="0" bIns="46800" anchor="ctr"/>
          <a:lstStyle/>
          <a:p>
            <a:pPr eaLnBrk="0" hangingPunct="0">
              <a:defRPr/>
            </a:pPr>
            <a:endParaRPr lang="en-US" sz="1200" dirty="0">
              <a:solidFill>
                <a:prstClr val="white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4524577" y="1351633"/>
            <a:ext cx="314325" cy="438150"/>
          </a:xfrm>
          <a:prstGeom prst="rect">
            <a:avLst/>
          </a:prstGeom>
          <a:solidFill>
            <a:srgbClr val="FFFFFF"/>
          </a:solidFill>
          <a:ln w="3175" cmpd="sng"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4543610" y="1389733"/>
            <a:ext cx="273050" cy="381000"/>
          </a:xfrm>
          <a:prstGeom prst="rect">
            <a:avLst/>
          </a:prstGeom>
          <a:solidFill>
            <a:srgbClr val="FFFFFF"/>
          </a:solidFill>
          <a:ln w="3175" cmpd="sng">
            <a:solidFill>
              <a:schemeClr val="accent5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3654613" y="1318296"/>
            <a:ext cx="314325" cy="471488"/>
          </a:xfrm>
          <a:prstGeom prst="rect">
            <a:avLst/>
          </a:prstGeom>
          <a:solidFill>
            <a:srgbClr val="FFFFFF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grpSp>
        <p:nvGrpSpPr>
          <p:cNvPr id="41" name="Group 193"/>
          <p:cNvGrpSpPr>
            <a:grpSpLocks/>
          </p:cNvGrpSpPr>
          <p:nvPr/>
        </p:nvGrpSpPr>
        <p:grpSpPr bwMode="auto">
          <a:xfrm>
            <a:off x="3668898" y="1342117"/>
            <a:ext cx="252412" cy="369887"/>
            <a:chOff x="552317" y="2476596"/>
            <a:chExt cx="701871" cy="1650326"/>
          </a:xfrm>
        </p:grpSpPr>
        <p:grpSp>
          <p:nvGrpSpPr>
            <p:cNvPr id="42" name="Group 218"/>
            <p:cNvGrpSpPr>
              <a:grpSpLocks/>
            </p:cNvGrpSpPr>
            <p:nvPr/>
          </p:nvGrpSpPr>
          <p:grpSpPr bwMode="auto">
            <a:xfrm>
              <a:off x="552317" y="2476596"/>
              <a:ext cx="692981" cy="531812"/>
              <a:chOff x="1933176" y="4572069"/>
              <a:chExt cx="813220" cy="531812"/>
            </a:xfrm>
          </p:grpSpPr>
          <p:sp>
            <p:nvSpPr>
              <p:cNvPr id="53" name="Rectangle 52"/>
              <p:cNvSpPr/>
              <p:nvPr/>
            </p:nvSpPr>
            <p:spPr>
              <a:xfrm>
                <a:off x="1938355" y="4699562"/>
                <a:ext cx="657889" cy="9916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1933176" y="4572069"/>
                <a:ext cx="134686" cy="8499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2088582" y="4848302"/>
                <a:ext cx="657885" cy="9916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1959075" y="5004126"/>
                <a:ext cx="435138" cy="9916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</p:grpSp>
        <p:grpSp>
          <p:nvGrpSpPr>
            <p:cNvPr id="43" name="Group 218"/>
            <p:cNvGrpSpPr>
              <a:grpSpLocks/>
            </p:cNvGrpSpPr>
            <p:nvPr/>
          </p:nvGrpSpPr>
          <p:grpSpPr bwMode="auto">
            <a:xfrm>
              <a:off x="559469" y="3064221"/>
              <a:ext cx="690274" cy="404812"/>
              <a:chOff x="1936353" y="4699069"/>
              <a:chExt cx="810043" cy="404812"/>
            </a:xfrm>
          </p:grpSpPr>
          <p:sp>
            <p:nvSpPr>
              <p:cNvPr id="50" name="Rectangle 49"/>
              <p:cNvSpPr/>
              <p:nvPr/>
            </p:nvSpPr>
            <p:spPr>
              <a:xfrm>
                <a:off x="1938321" y="4699328"/>
                <a:ext cx="657886" cy="9916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2088545" y="4848073"/>
                <a:ext cx="657890" cy="9916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1959042" y="5003898"/>
                <a:ext cx="435139" cy="9916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</p:grpSp>
        <p:grpSp>
          <p:nvGrpSpPr>
            <p:cNvPr id="44" name="Group 218"/>
            <p:cNvGrpSpPr>
              <a:grpSpLocks/>
            </p:cNvGrpSpPr>
            <p:nvPr/>
          </p:nvGrpSpPr>
          <p:grpSpPr bwMode="auto">
            <a:xfrm>
              <a:off x="578418" y="3561833"/>
              <a:ext cx="671326" cy="252412"/>
              <a:chOff x="1958589" y="4851469"/>
              <a:chExt cx="787807" cy="252412"/>
            </a:xfrm>
          </p:grpSpPr>
          <p:sp>
            <p:nvSpPr>
              <p:cNvPr id="48" name="Rectangle 47"/>
              <p:cNvSpPr/>
              <p:nvPr/>
            </p:nvSpPr>
            <p:spPr>
              <a:xfrm>
                <a:off x="2088543" y="4849921"/>
                <a:ext cx="657889" cy="9916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1959039" y="5005746"/>
                <a:ext cx="435138" cy="9916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</p:grpSp>
        <p:grpSp>
          <p:nvGrpSpPr>
            <p:cNvPr id="45" name="Group 218"/>
            <p:cNvGrpSpPr>
              <a:grpSpLocks/>
            </p:cNvGrpSpPr>
            <p:nvPr/>
          </p:nvGrpSpPr>
          <p:grpSpPr bwMode="auto">
            <a:xfrm>
              <a:off x="582862" y="3874510"/>
              <a:ext cx="671326" cy="252412"/>
              <a:chOff x="1958589" y="4851469"/>
              <a:chExt cx="787807" cy="252412"/>
            </a:xfrm>
          </p:grpSpPr>
          <p:sp>
            <p:nvSpPr>
              <p:cNvPr id="46" name="Rectangle 45"/>
              <p:cNvSpPr/>
              <p:nvPr/>
            </p:nvSpPr>
            <p:spPr>
              <a:xfrm>
                <a:off x="2088510" y="4848895"/>
                <a:ext cx="657886" cy="9916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1959003" y="5004720"/>
                <a:ext cx="435138" cy="9916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</p:grpSp>
      </p:grpSp>
      <p:sp>
        <p:nvSpPr>
          <p:cNvPr id="57" name="Rectangle 56"/>
          <p:cNvSpPr/>
          <p:nvPr/>
        </p:nvSpPr>
        <p:spPr bwMode="auto">
          <a:xfrm>
            <a:off x="4584885" y="1396085"/>
            <a:ext cx="109538" cy="119062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cxnSp>
        <p:nvCxnSpPr>
          <p:cNvPr id="58" name="Straight Connector 57"/>
          <p:cNvCxnSpPr/>
          <p:nvPr/>
        </p:nvCxnSpPr>
        <p:spPr bwMode="auto">
          <a:xfrm>
            <a:off x="4722998" y="1359579"/>
            <a:ext cx="0" cy="411163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9" name="Straight Connector 58"/>
          <p:cNvCxnSpPr/>
          <p:nvPr/>
        </p:nvCxnSpPr>
        <p:spPr bwMode="auto">
          <a:xfrm flipH="1">
            <a:off x="4543610" y="1564358"/>
            <a:ext cx="273050" cy="0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0" name="Straight Connector 59"/>
          <p:cNvCxnSpPr/>
          <p:nvPr/>
        </p:nvCxnSpPr>
        <p:spPr bwMode="auto">
          <a:xfrm flipH="1">
            <a:off x="4543610" y="1599283"/>
            <a:ext cx="273050" cy="0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1" name="Straight Connector 60"/>
          <p:cNvCxnSpPr/>
          <p:nvPr/>
        </p:nvCxnSpPr>
        <p:spPr bwMode="auto">
          <a:xfrm flipH="1">
            <a:off x="4543610" y="1632620"/>
            <a:ext cx="273050" cy="0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2" name="Straight Connector 61"/>
          <p:cNvCxnSpPr/>
          <p:nvPr/>
        </p:nvCxnSpPr>
        <p:spPr bwMode="auto">
          <a:xfrm flipH="1">
            <a:off x="4543610" y="1667545"/>
            <a:ext cx="273050" cy="0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3" name="Straight Connector 62"/>
          <p:cNvCxnSpPr/>
          <p:nvPr/>
        </p:nvCxnSpPr>
        <p:spPr bwMode="auto">
          <a:xfrm flipH="1">
            <a:off x="4543610" y="1700883"/>
            <a:ext cx="273050" cy="0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4" name="Straight Connector 63"/>
          <p:cNvCxnSpPr/>
          <p:nvPr/>
        </p:nvCxnSpPr>
        <p:spPr bwMode="auto">
          <a:xfrm flipH="1">
            <a:off x="4543610" y="1735808"/>
            <a:ext cx="273050" cy="0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5" name="Straight Connector 64"/>
          <p:cNvCxnSpPr/>
          <p:nvPr/>
        </p:nvCxnSpPr>
        <p:spPr bwMode="auto">
          <a:xfrm flipH="1">
            <a:off x="4542023" y="1427833"/>
            <a:ext cx="273050" cy="0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6" name="Straight Connector 65"/>
          <p:cNvCxnSpPr/>
          <p:nvPr/>
        </p:nvCxnSpPr>
        <p:spPr bwMode="auto">
          <a:xfrm flipH="1">
            <a:off x="4542023" y="1461170"/>
            <a:ext cx="273050" cy="0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7" name="Straight Connector 66"/>
          <p:cNvCxnSpPr/>
          <p:nvPr/>
        </p:nvCxnSpPr>
        <p:spPr bwMode="auto">
          <a:xfrm flipH="1">
            <a:off x="4542023" y="1496095"/>
            <a:ext cx="273050" cy="0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8" name="Straight Connector 67"/>
          <p:cNvCxnSpPr/>
          <p:nvPr/>
        </p:nvCxnSpPr>
        <p:spPr bwMode="auto">
          <a:xfrm flipH="1">
            <a:off x="4542023" y="1529433"/>
            <a:ext cx="273050" cy="0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9" name="Straight Connector 68"/>
          <p:cNvCxnSpPr/>
          <p:nvPr/>
        </p:nvCxnSpPr>
        <p:spPr bwMode="auto">
          <a:xfrm>
            <a:off x="4570598" y="1359579"/>
            <a:ext cx="0" cy="411163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70" name="Group 97"/>
          <p:cNvGrpSpPr>
            <a:grpSpLocks/>
          </p:cNvGrpSpPr>
          <p:nvPr/>
        </p:nvGrpSpPr>
        <p:grpSpPr bwMode="auto">
          <a:xfrm>
            <a:off x="4546803" y="1389735"/>
            <a:ext cx="23813" cy="25400"/>
            <a:chOff x="8112931" y="3217866"/>
            <a:chExt cx="110967" cy="110967"/>
          </a:xfrm>
        </p:grpSpPr>
        <p:sp>
          <p:nvSpPr>
            <p:cNvPr id="71" name="Oval 70"/>
            <p:cNvSpPr/>
            <p:nvPr/>
          </p:nvSpPr>
          <p:spPr>
            <a:xfrm>
              <a:off x="8112931" y="3217866"/>
              <a:ext cx="110967" cy="110967"/>
            </a:xfrm>
            <a:prstGeom prst="ellipse">
              <a:avLst/>
            </a:prstGeom>
            <a:solidFill>
              <a:srgbClr val="FFFFFF"/>
            </a:solidFill>
            <a:ln w="3175" cmpd="sng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72" name="Oval 71"/>
            <p:cNvSpPr/>
            <p:nvPr/>
          </p:nvSpPr>
          <p:spPr>
            <a:xfrm>
              <a:off x="8142522" y="3245608"/>
              <a:ext cx="51786" cy="55484"/>
            </a:xfrm>
            <a:prstGeom prst="ellipse">
              <a:avLst/>
            </a:prstGeom>
            <a:solidFill>
              <a:schemeClr val="tx1"/>
            </a:solidFill>
            <a:ln w="3175" cmpd="sng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</p:grpSp>
      <p:grpSp>
        <p:nvGrpSpPr>
          <p:cNvPr id="73" name="Group 98"/>
          <p:cNvGrpSpPr>
            <a:grpSpLocks/>
          </p:cNvGrpSpPr>
          <p:nvPr/>
        </p:nvGrpSpPr>
        <p:grpSpPr bwMode="auto">
          <a:xfrm>
            <a:off x="4546803" y="1399259"/>
            <a:ext cx="23813" cy="23812"/>
            <a:chOff x="8112931" y="3217866"/>
            <a:chExt cx="110967" cy="110967"/>
          </a:xfrm>
        </p:grpSpPr>
        <p:sp>
          <p:nvSpPr>
            <p:cNvPr id="74" name="Oval 73"/>
            <p:cNvSpPr/>
            <p:nvPr/>
          </p:nvSpPr>
          <p:spPr>
            <a:xfrm>
              <a:off x="8112931" y="3217866"/>
              <a:ext cx="110967" cy="110967"/>
            </a:xfrm>
            <a:prstGeom prst="ellipse">
              <a:avLst/>
            </a:prstGeom>
            <a:solidFill>
              <a:srgbClr val="FFFFFF"/>
            </a:solidFill>
            <a:ln w="3175" cmpd="sng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75" name="Oval 74"/>
            <p:cNvSpPr/>
            <p:nvPr/>
          </p:nvSpPr>
          <p:spPr>
            <a:xfrm>
              <a:off x="8142522" y="3247458"/>
              <a:ext cx="51786" cy="51783"/>
            </a:xfrm>
            <a:prstGeom prst="ellipse">
              <a:avLst/>
            </a:prstGeom>
            <a:solidFill>
              <a:schemeClr val="tx1"/>
            </a:solidFill>
            <a:ln w="3175" cmpd="sng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</p:grpSp>
      <p:grpSp>
        <p:nvGrpSpPr>
          <p:cNvPr id="76" name="Group 101"/>
          <p:cNvGrpSpPr>
            <a:grpSpLocks/>
          </p:cNvGrpSpPr>
          <p:nvPr/>
        </p:nvGrpSpPr>
        <p:grpSpPr bwMode="auto">
          <a:xfrm>
            <a:off x="4546803" y="1432596"/>
            <a:ext cx="23813" cy="25400"/>
            <a:chOff x="8112931" y="3217866"/>
            <a:chExt cx="110967" cy="110967"/>
          </a:xfrm>
        </p:grpSpPr>
        <p:sp>
          <p:nvSpPr>
            <p:cNvPr id="77" name="Oval 76"/>
            <p:cNvSpPr/>
            <p:nvPr/>
          </p:nvSpPr>
          <p:spPr>
            <a:xfrm>
              <a:off x="8112931" y="3217866"/>
              <a:ext cx="110967" cy="110967"/>
            </a:xfrm>
            <a:prstGeom prst="ellipse">
              <a:avLst/>
            </a:prstGeom>
            <a:solidFill>
              <a:srgbClr val="FFFFFF"/>
            </a:solidFill>
            <a:ln w="3175" cmpd="sng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78" name="Oval 77"/>
            <p:cNvSpPr/>
            <p:nvPr/>
          </p:nvSpPr>
          <p:spPr>
            <a:xfrm>
              <a:off x="8142522" y="3245608"/>
              <a:ext cx="51786" cy="55484"/>
            </a:xfrm>
            <a:prstGeom prst="ellipse">
              <a:avLst/>
            </a:prstGeom>
            <a:solidFill>
              <a:schemeClr val="tx1"/>
            </a:solidFill>
            <a:ln w="3175" cmpd="sng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</p:grpSp>
      <p:grpSp>
        <p:nvGrpSpPr>
          <p:cNvPr id="79" name="Group 104"/>
          <p:cNvGrpSpPr>
            <a:grpSpLocks/>
          </p:cNvGrpSpPr>
          <p:nvPr/>
        </p:nvGrpSpPr>
        <p:grpSpPr bwMode="auto">
          <a:xfrm>
            <a:off x="4546803" y="1467529"/>
            <a:ext cx="23813" cy="23813"/>
            <a:chOff x="8112931" y="3217866"/>
            <a:chExt cx="110967" cy="110967"/>
          </a:xfrm>
        </p:grpSpPr>
        <p:sp>
          <p:nvSpPr>
            <p:cNvPr id="80" name="Oval 79"/>
            <p:cNvSpPr/>
            <p:nvPr/>
          </p:nvSpPr>
          <p:spPr>
            <a:xfrm>
              <a:off x="8112931" y="3217866"/>
              <a:ext cx="110967" cy="110967"/>
            </a:xfrm>
            <a:prstGeom prst="ellipse">
              <a:avLst/>
            </a:prstGeom>
            <a:solidFill>
              <a:srgbClr val="FFFFFF"/>
            </a:solidFill>
            <a:ln w="3175" cmpd="sng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81" name="Oval 80"/>
            <p:cNvSpPr/>
            <p:nvPr/>
          </p:nvSpPr>
          <p:spPr>
            <a:xfrm>
              <a:off x="8142522" y="3247457"/>
              <a:ext cx="51786" cy="51786"/>
            </a:xfrm>
            <a:prstGeom prst="ellipse">
              <a:avLst/>
            </a:prstGeom>
            <a:solidFill>
              <a:schemeClr val="tx1"/>
            </a:solidFill>
            <a:ln w="3175" cmpd="sng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</p:grpSp>
      <p:sp>
        <p:nvSpPr>
          <p:cNvPr id="82" name="Rectangle 81"/>
          <p:cNvSpPr/>
          <p:nvPr/>
        </p:nvSpPr>
        <p:spPr bwMode="auto">
          <a:xfrm>
            <a:off x="3681616" y="1878683"/>
            <a:ext cx="109537" cy="119062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83" name="Rectangle 82"/>
          <p:cNvSpPr/>
          <p:nvPr/>
        </p:nvSpPr>
        <p:spPr bwMode="auto">
          <a:xfrm>
            <a:off x="3849873" y="1877104"/>
            <a:ext cx="366712" cy="119063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84" name="Rectangle 83"/>
          <p:cNvSpPr/>
          <p:nvPr/>
        </p:nvSpPr>
        <p:spPr bwMode="auto">
          <a:xfrm>
            <a:off x="4262623" y="1878692"/>
            <a:ext cx="323850" cy="117475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85" name="Rectangle 84"/>
          <p:cNvSpPr/>
          <p:nvPr/>
        </p:nvSpPr>
        <p:spPr bwMode="auto">
          <a:xfrm>
            <a:off x="4626160" y="1875509"/>
            <a:ext cx="177800" cy="119062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86" name="Rounded Rectangle 85"/>
          <p:cNvSpPr/>
          <p:nvPr/>
        </p:nvSpPr>
        <p:spPr>
          <a:xfrm>
            <a:off x="4716296" y="1817585"/>
            <a:ext cx="104641" cy="38603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3175" cmpd="sng">
            <a:solidFill>
              <a:schemeClr val="accent5">
                <a:lumMod val="40000"/>
                <a:lumOff val="60000"/>
              </a:schemeClr>
            </a:solidFill>
          </a:ln>
          <a:effectLst/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36000" tIns="0" rIns="36000" anchor="ctr"/>
          <a:lstStyle/>
          <a:p>
            <a:pPr algn="ctr" eaLnBrk="0" hangingPunct="0">
              <a:defRPr/>
            </a:pPr>
            <a:endParaRPr lang="en-US" sz="9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cxnSp>
        <p:nvCxnSpPr>
          <p:cNvPr id="87" name="Straight Connector 86"/>
          <p:cNvCxnSpPr/>
          <p:nvPr/>
        </p:nvCxnSpPr>
        <p:spPr bwMode="auto">
          <a:xfrm flipH="1">
            <a:off x="3654610" y="1902495"/>
            <a:ext cx="1181100" cy="0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8" name="Straight Connector 87"/>
          <p:cNvCxnSpPr/>
          <p:nvPr/>
        </p:nvCxnSpPr>
        <p:spPr bwMode="auto">
          <a:xfrm flipH="1">
            <a:off x="3654610" y="1937420"/>
            <a:ext cx="1181100" cy="0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9" name="Straight Connector 88"/>
          <p:cNvCxnSpPr/>
          <p:nvPr/>
        </p:nvCxnSpPr>
        <p:spPr bwMode="auto">
          <a:xfrm flipH="1">
            <a:off x="3654610" y="1970758"/>
            <a:ext cx="1181100" cy="0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0" name="Straight Connector 89"/>
          <p:cNvCxnSpPr/>
          <p:nvPr/>
        </p:nvCxnSpPr>
        <p:spPr bwMode="auto">
          <a:xfrm flipH="1">
            <a:off x="3654610" y="2005683"/>
            <a:ext cx="1181100" cy="0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1" name="Straight Connector 90"/>
          <p:cNvCxnSpPr>
            <a:stCxn id="23" idx="0"/>
            <a:endCxn id="23" idx="2"/>
          </p:cNvCxnSpPr>
          <p:nvPr/>
        </p:nvCxnSpPr>
        <p:spPr bwMode="auto">
          <a:xfrm>
            <a:off x="4245160" y="1867572"/>
            <a:ext cx="0" cy="147638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2" name="Straight Connector 91"/>
          <p:cNvCxnSpPr/>
          <p:nvPr/>
        </p:nvCxnSpPr>
        <p:spPr bwMode="auto">
          <a:xfrm>
            <a:off x="4605523" y="1864404"/>
            <a:ext cx="0" cy="149225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3" name="Straight Connector 92"/>
          <p:cNvCxnSpPr/>
          <p:nvPr/>
        </p:nvCxnSpPr>
        <p:spPr bwMode="auto">
          <a:xfrm>
            <a:off x="3837173" y="1869167"/>
            <a:ext cx="0" cy="149225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4" name="Rectangle 93"/>
          <p:cNvSpPr/>
          <p:nvPr/>
        </p:nvSpPr>
        <p:spPr bwMode="auto">
          <a:xfrm>
            <a:off x="4540442" y="1361158"/>
            <a:ext cx="212725" cy="28575"/>
          </a:xfrm>
          <a:prstGeom prst="rect">
            <a:avLst/>
          </a:prstGeom>
          <a:solidFill>
            <a:schemeClr val="tx1"/>
          </a:solidFill>
          <a:ln w="31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95" name="Rectangle 94"/>
          <p:cNvSpPr/>
          <p:nvPr/>
        </p:nvSpPr>
        <p:spPr>
          <a:xfrm>
            <a:off x="3656216" y="1308770"/>
            <a:ext cx="312737" cy="39688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108000" tIns="0" bIns="46800" anchor="ctr"/>
          <a:lstStyle/>
          <a:p>
            <a:pPr eaLnBrk="0" hangingPunct="0">
              <a:defRPr/>
            </a:pPr>
            <a:endParaRPr lang="en-US" sz="1200" dirty="0">
              <a:solidFill>
                <a:prstClr val="white"/>
              </a:solidFill>
              <a:latin typeface="Calibri"/>
              <a:ea typeface="ＭＳ Ｐゴシック"/>
              <a:cs typeface="Calibri"/>
            </a:endParaRPr>
          </a:p>
        </p:txBody>
      </p:sp>
      <p:grpSp>
        <p:nvGrpSpPr>
          <p:cNvPr id="96" name="Group 27668"/>
          <p:cNvGrpSpPr>
            <a:grpSpLocks/>
          </p:cNvGrpSpPr>
          <p:nvPr/>
        </p:nvGrpSpPr>
        <p:grpSpPr bwMode="auto">
          <a:xfrm>
            <a:off x="990441" y="1200822"/>
            <a:ext cx="1228725" cy="863600"/>
            <a:chOff x="640045" y="3157538"/>
            <a:chExt cx="1228725" cy="863600"/>
          </a:xfrm>
        </p:grpSpPr>
        <p:sp>
          <p:nvSpPr>
            <p:cNvPr id="97" name="Rectangle 96"/>
            <p:cNvSpPr/>
            <p:nvPr/>
          </p:nvSpPr>
          <p:spPr bwMode="auto">
            <a:xfrm>
              <a:off x="640045" y="3157538"/>
              <a:ext cx="1228725" cy="863600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98" name="Rectangle 97"/>
            <p:cNvSpPr/>
            <p:nvPr/>
          </p:nvSpPr>
          <p:spPr bwMode="auto">
            <a:xfrm>
              <a:off x="690845" y="3198813"/>
              <a:ext cx="1136650" cy="8096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99" name="Rectangle 98"/>
            <p:cNvSpPr/>
            <p:nvPr/>
          </p:nvSpPr>
          <p:spPr bwMode="auto">
            <a:xfrm>
              <a:off x="700370" y="3309938"/>
              <a:ext cx="274637" cy="660400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00" name="Rectangle 99"/>
            <p:cNvSpPr/>
            <p:nvPr/>
          </p:nvSpPr>
          <p:spPr bwMode="auto">
            <a:xfrm>
              <a:off x="1533807" y="3309938"/>
              <a:ext cx="287338" cy="314325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01" name="Rectangle 100"/>
            <p:cNvSpPr/>
            <p:nvPr/>
          </p:nvSpPr>
          <p:spPr bwMode="auto">
            <a:xfrm>
              <a:off x="1005170" y="3309938"/>
              <a:ext cx="498475" cy="193675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02" name="Rectangle 101"/>
            <p:cNvSpPr/>
            <p:nvPr/>
          </p:nvSpPr>
          <p:spPr bwMode="auto">
            <a:xfrm>
              <a:off x="1005170" y="3813176"/>
              <a:ext cx="225425" cy="157162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03" name="Rectangle 102"/>
            <p:cNvSpPr/>
            <p:nvPr/>
          </p:nvSpPr>
          <p:spPr bwMode="auto">
            <a:xfrm>
              <a:off x="1270282" y="3814763"/>
              <a:ext cx="234950" cy="157163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04" name="Rectangle 103"/>
            <p:cNvSpPr/>
            <p:nvPr/>
          </p:nvSpPr>
          <p:spPr bwMode="auto">
            <a:xfrm>
              <a:off x="1532220" y="3656013"/>
              <a:ext cx="288925" cy="314325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05" name="Rectangle 104"/>
            <p:cNvSpPr/>
            <p:nvPr/>
          </p:nvSpPr>
          <p:spPr bwMode="auto">
            <a:xfrm>
              <a:off x="1049620" y="3354388"/>
              <a:ext cx="406400" cy="12223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06" name="Rectangle 105"/>
            <p:cNvSpPr/>
            <p:nvPr/>
          </p:nvSpPr>
          <p:spPr bwMode="auto">
            <a:xfrm>
              <a:off x="744820" y="3370263"/>
              <a:ext cx="180975" cy="55086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07" name="Rectangle 106"/>
            <p:cNvSpPr/>
            <p:nvPr/>
          </p:nvSpPr>
          <p:spPr bwMode="auto">
            <a:xfrm>
              <a:off x="1587782" y="3708401"/>
              <a:ext cx="163513" cy="2254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08" name="Rectangle 107"/>
            <p:cNvSpPr/>
            <p:nvPr/>
          </p:nvSpPr>
          <p:spPr bwMode="auto">
            <a:xfrm>
              <a:off x="1592545" y="3354388"/>
              <a:ext cx="163512" cy="2254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09" name="Rectangle 108"/>
            <p:cNvSpPr/>
            <p:nvPr/>
          </p:nvSpPr>
          <p:spPr bwMode="auto">
            <a:xfrm>
              <a:off x="1308382" y="3860801"/>
              <a:ext cx="134938" cy="857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10" name="Rectangle 109"/>
            <p:cNvSpPr/>
            <p:nvPr/>
          </p:nvSpPr>
          <p:spPr bwMode="auto">
            <a:xfrm>
              <a:off x="1054382" y="3852863"/>
              <a:ext cx="134938" cy="857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grpSp>
          <p:nvGrpSpPr>
            <p:cNvPr id="111" name="Group 294"/>
            <p:cNvGrpSpPr>
              <a:grpSpLocks/>
            </p:cNvGrpSpPr>
            <p:nvPr/>
          </p:nvGrpSpPr>
          <p:grpSpPr bwMode="auto">
            <a:xfrm>
              <a:off x="997419" y="3522291"/>
              <a:ext cx="496710" cy="257828"/>
              <a:chOff x="339996" y="3313113"/>
              <a:chExt cx="1120775" cy="655637"/>
            </a:xfrm>
          </p:grpSpPr>
          <p:sp>
            <p:nvSpPr>
              <p:cNvPr id="112" name="Rectangle 111"/>
              <p:cNvSpPr/>
              <p:nvPr/>
            </p:nvSpPr>
            <p:spPr bwMode="auto">
              <a:xfrm>
                <a:off x="339574" y="3314059"/>
                <a:ext cx="1121177" cy="653976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cxnSp>
            <p:nvCxnSpPr>
              <p:cNvPr id="113" name="Straight Connector 112"/>
              <p:cNvCxnSpPr/>
              <p:nvPr/>
            </p:nvCxnSpPr>
            <p:spPr bwMode="auto">
              <a:xfrm>
                <a:off x="450618" y="3402871"/>
                <a:ext cx="0" cy="504613"/>
              </a:xfrm>
              <a:prstGeom prst="line">
                <a:avLst/>
              </a:prstGeom>
              <a:solidFill>
                <a:srgbClr val="CC99FF"/>
              </a:solidFill>
              <a:ln w="19050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14" name="Straight Connector 113"/>
              <p:cNvCxnSpPr/>
              <p:nvPr/>
            </p:nvCxnSpPr>
            <p:spPr bwMode="auto">
              <a:xfrm>
                <a:off x="425543" y="3883262"/>
                <a:ext cx="909836" cy="0"/>
              </a:xfrm>
              <a:prstGeom prst="line">
                <a:avLst/>
              </a:prstGeom>
              <a:solidFill>
                <a:srgbClr val="CC99FF"/>
              </a:solidFill>
              <a:ln w="19050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15" name="Rectangle 114"/>
              <p:cNvSpPr/>
              <p:nvPr/>
            </p:nvSpPr>
            <p:spPr bwMode="auto">
              <a:xfrm>
                <a:off x="550915" y="3487647"/>
                <a:ext cx="96714" cy="395615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tx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116" name="Rectangle 115"/>
              <p:cNvSpPr/>
              <p:nvPr/>
            </p:nvSpPr>
            <p:spPr bwMode="auto">
              <a:xfrm>
                <a:off x="751509" y="3588568"/>
                <a:ext cx="107461" cy="286621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  <a:ln>
                <a:solidFill>
                  <a:schemeClr val="tx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117" name="Rectangle 116"/>
              <p:cNvSpPr/>
              <p:nvPr/>
            </p:nvSpPr>
            <p:spPr bwMode="auto">
              <a:xfrm>
                <a:off x="1109712" y="3709674"/>
                <a:ext cx="93133" cy="169549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tx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118" name="Rectangle 117"/>
              <p:cNvSpPr/>
              <p:nvPr/>
            </p:nvSpPr>
            <p:spPr bwMode="auto">
              <a:xfrm>
                <a:off x="941355" y="3528016"/>
                <a:ext cx="85969" cy="351208"/>
              </a:xfrm>
              <a:prstGeom prst="rect">
                <a:avLst/>
              </a:prstGeom>
              <a:solidFill>
                <a:schemeClr val="accent5">
                  <a:lumMod val="75000"/>
                </a:schemeClr>
              </a:solidFill>
              <a:ln>
                <a:solidFill>
                  <a:schemeClr val="tx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</p:grpSp>
      </p:grpSp>
      <p:grpSp>
        <p:nvGrpSpPr>
          <p:cNvPr id="119" name="Group 27669"/>
          <p:cNvGrpSpPr>
            <a:grpSpLocks/>
          </p:cNvGrpSpPr>
          <p:nvPr/>
        </p:nvGrpSpPr>
        <p:grpSpPr bwMode="auto">
          <a:xfrm>
            <a:off x="2289011" y="1203996"/>
            <a:ext cx="1228725" cy="863600"/>
            <a:chOff x="1938138" y="3160713"/>
            <a:chExt cx="1228725" cy="863600"/>
          </a:xfrm>
        </p:grpSpPr>
        <p:sp>
          <p:nvSpPr>
            <p:cNvPr id="120" name="Rectangle 119"/>
            <p:cNvSpPr/>
            <p:nvPr/>
          </p:nvSpPr>
          <p:spPr bwMode="auto">
            <a:xfrm>
              <a:off x="1938138" y="3160713"/>
              <a:ext cx="1228725" cy="863600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21" name="Rectangle 120"/>
            <p:cNvSpPr/>
            <p:nvPr/>
          </p:nvSpPr>
          <p:spPr bwMode="auto">
            <a:xfrm>
              <a:off x="1988938" y="3201988"/>
              <a:ext cx="1136650" cy="8096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22" name="Rectangle 121"/>
            <p:cNvSpPr/>
            <p:nvPr/>
          </p:nvSpPr>
          <p:spPr bwMode="auto">
            <a:xfrm>
              <a:off x="1988938" y="3327401"/>
              <a:ext cx="274637" cy="660400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23" name="Rectangle 122"/>
            <p:cNvSpPr/>
            <p:nvPr/>
          </p:nvSpPr>
          <p:spPr bwMode="auto">
            <a:xfrm>
              <a:off x="2822375" y="3327401"/>
              <a:ext cx="287338" cy="314325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24" name="Rectangle 123"/>
            <p:cNvSpPr/>
            <p:nvPr/>
          </p:nvSpPr>
          <p:spPr bwMode="auto">
            <a:xfrm>
              <a:off x="2293738" y="3327401"/>
              <a:ext cx="498475" cy="193675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25" name="Rectangle 124"/>
            <p:cNvSpPr/>
            <p:nvPr/>
          </p:nvSpPr>
          <p:spPr bwMode="auto">
            <a:xfrm>
              <a:off x="2293738" y="3830638"/>
              <a:ext cx="225425" cy="157163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26" name="Rectangle 125"/>
            <p:cNvSpPr/>
            <p:nvPr/>
          </p:nvSpPr>
          <p:spPr bwMode="auto">
            <a:xfrm>
              <a:off x="2558850" y="3832226"/>
              <a:ext cx="234950" cy="157162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27" name="Rectangle 126"/>
            <p:cNvSpPr/>
            <p:nvPr/>
          </p:nvSpPr>
          <p:spPr bwMode="auto">
            <a:xfrm>
              <a:off x="2820788" y="3673476"/>
              <a:ext cx="288925" cy="314325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28" name="Rectangle 127"/>
            <p:cNvSpPr/>
            <p:nvPr/>
          </p:nvSpPr>
          <p:spPr bwMode="auto">
            <a:xfrm>
              <a:off x="2338188" y="3371851"/>
              <a:ext cx="406400" cy="12223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29" name="Rectangle 128"/>
            <p:cNvSpPr/>
            <p:nvPr/>
          </p:nvSpPr>
          <p:spPr bwMode="auto">
            <a:xfrm>
              <a:off x="2033388" y="3387726"/>
              <a:ext cx="180975" cy="5508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30" name="Rectangle 129"/>
            <p:cNvSpPr/>
            <p:nvPr/>
          </p:nvSpPr>
          <p:spPr bwMode="auto">
            <a:xfrm>
              <a:off x="2876350" y="3725863"/>
              <a:ext cx="163513" cy="2254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31" name="Rectangle 130"/>
            <p:cNvSpPr/>
            <p:nvPr/>
          </p:nvSpPr>
          <p:spPr bwMode="auto">
            <a:xfrm>
              <a:off x="2881113" y="3371851"/>
              <a:ext cx="163512" cy="2254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32" name="Rectangle 131"/>
            <p:cNvSpPr/>
            <p:nvPr/>
          </p:nvSpPr>
          <p:spPr bwMode="auto">
            <a:xfrm>
              <a:off x="2596950" y="3878263"/>
              <a:ext cx="134938" cy="857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33" name="Rectangle 132"/>
            <p:cNvSpPr/>
            <p:nvPr/>
          </p:nvSpPr>
          <p:spPr bwMode="auto">
            <a:xfrm>
              <a:off x="2342950" y="3870326"/>
              <a:ext cx="134938" cy="857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grpSp>
          <p:nvGrpSpPr>
            <p:cNvPr id="134" name="Group 309"/>
            <p:cNvGrpSpPr>
              <a:grpSpLocks/>
            </p:cNvGrpSpPr>
            <p:nvPr/>
          </p:nvGrpSpPr>
          <p:grpSpPr bwMode="auto">
            <a:xfrm>
              <a:off x="2285349" y="3540221"/>
              <a:ext cx="496710" cy="257828"/>
              <a:chOff x="339996" y="3313113"/>
              <a:chExt cx="1120775" cy="655637"/>
            </a:xfrm>
          </p:grpSpPr>
          <p:sp>
            <p:nvSpPr>
              <p:cNvPr id="142" name="Rectangle 141"/>
              <p:cNvSpPr/>
              <p:nvPr/>
            </p:nvSpPr>
            <p:spPr bwMode="auto">
              <a:xfrm>
                <a:off x="341014" y="3312871"/>
                <a:ext cx="1121177" cy="653976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cxnSp>
            <p:nvCxnSpPr>
              <p:cNvPr id="143" name="Straight Connector 142"/>
              <p:cNvCxnSpPr/>
              <p:nvPr/>
            </p:nvCxnSpPr>
            <p:spPr bwMode="auto">
              <a:xfrm>
                <a:off x="452058" y="3401683"/>
                <a:ext cx="0" cy="504610"/>
              </a:xfrm>
              <a:prstGeom prst="line">
                <a:avLst/>
              </a:prstGeom>
              <a:solidFill>
                <a:srgbClr val="CC99FF"/>
              </a:solidFill>
              <a:ln w="19050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44" name="Straight Connector 143"/>
              <p:cNvCxnSpPr/>
              <p:nvPr/>
            </p:nvCxnSpPr>
            <p:spPr bwMode="auto">
              <a:xfrm>
                <a:off x="426982" y="3882072"/>
                <a:ext cx="909836" cy="0"/>
              </a:xfrm>
              <a:prstGeom prst="line">
                <a:avLst/>
              </a:prstGeom>
              <a:solidFill>
                <a:srgbClr val="CC99FF"/>
              </a:solidFill>
              <a:ln w="19050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45" name="Rectangle 144"/>
              <p:cNvSpPr/>
              <p:nvPr/>
            </p:nvSpPr>
            <p:spPr bwMode="auto">
              <a:xfrm>
                <a:off x="552355" y="3486456"/>
                <a:ext cx="96714" cy="395615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tx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146" name="Rectangle 145"/>
              <p:cNvSpPr/>
              <p:nvPr/>
            </p:nvSpPr>
            <p:spPr bwMode="auto">
              <a:xfrm>
                <a:off x="752948" y="3587380"/>
                <a:ext cx="107461" cy="286618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  <a:ln>
                <a:solidFill>
                  <a:schemeClr val="tx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147" name="Rectangle 146"/>
              <p:cNvSpPr/>
              <p:nvPr/>
            </p:nvSpPr>
            <p:spPr bwMode="auto">
              <a:xfrm>
                <a:off x="1111151" y="3708487"/>
                <a:ext cx="93133" cy="169549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tx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148" name="Rectangle 147"/>
              <p:cNvSpPr/>
              <p:nvPr/>
            </p:nvSpPr>
            <p:spPr bwMode="auto">
              <a:xfrm>
                <a:off x="942795" y="3526825"/>
                <a:ext cx="85969" cy="351211"/>
              </a:xfrm>
              <a:prstGeom prst="rect">
                <a:avLst/>
              </a:prstGeom>
              <a:solidFill>
                <a:schemeClr val="accent5">
                  <a:lumMod val="75000"/>
                </a:schemeClr>
              </a:solidFill>
              <a:ln>
                <a:solidFill>
                  <a:schemeClr val="tx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</p:grpSp>
        <p:grpSp>
          <p:nvGrpSpPr>
            <p:cNvPr id="135" name="Group 317"/>
            <p:cNvGrpSpPr>
              <a:grpSpLocks/>
            </p:cNvGrpSpPr>
            <p:nvPr/>
          </p:nvGrpSpPr>
          <p:grpSpPr bwMode="auto">
            <a:xfrm>
              <a:off x="2178131" y="3451412"/>
              <a:ext cx="705511" cy="403412"/>
              <a:chOff x="2984959" y="3302000"/>
              <a:chExt cx="1120775" cy="660400"/>
            </a:xfrm>
          </p:grpSpPr>
          <p:sp>
            <p:nvSpPr>
              <p:cNvPr id="136" name="Rectangle 135"/>
              <p:cNvSpPr/>
              <p:nvPr/>
            </p:nvSpPr>
            <p:spPr bwMode="auto">
              <a:xfrm>
                <a:off x="2984513" y="3301696"/>
                <a:ext cx="1122248" cy="660094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137" name="Rectangle 136"/>
              <p:cNvSpPr/>
              <p:nvPr/>
            </p:nvSpPr>
            <p:spPr bwMode="auto">
              <a:xfrm>
                <a:off x="3231659" y="3379659"/>
                <a:ext cx="789356" cy="59771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138" name="Rectangle 137"/>
              <p:cNvSpPr/>
              <p:nvPr/>
            </p:nvSpPr>
            <p:spPr bwMode="auto">
              <a:xfrm>
                <a:off x="3034951" y="3504402"/>
                <a:ext cx="655695" cy="9615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139" name="Rectangle 138"/>
              <p:cNvSpPr/>
              <p:nvPr/>
            </p:nvSpPr>
            <p:spPr bwMode="auto">
              <a:xfrm>
                <a:off x="3029907" y="3377060"/>
                <a:ext cx="136183" cy="8316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140" name="Rectangle 139"/>
              <p:cNvSpPr/>
              <p:nvPr/>
            </p:nvSpPr>
            <p:spPr bwMode="auto">
              <a:xfrm>
                <a:off x="3186265" y="3655132"/>
                <a:ext cx="658217" cy="9615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141" name="Rectangle 140"/>
              <p:cNvSpPr/>
              <p:nvPr/>
            </p:nvSpPr>
            <p:spPr bwMode="auto">
              <a:xfrm>
                <a:off x="3055126" y="3808460"/>
                <a:ext cx="433767" cy="9875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</p:grpSp>
      </p:grpSp>
      <p:grpSp>
        <p:nvGrpSpPr>
          <p:cNvPr id="224" name="Group 223"/>
          <p:cNvGrpSpPr/>
          <p:nvPr/>
        </p:nvGrpSpPr>
        <p:grpSpPr>
          <a:xfrm>
            <a:off x="4987863" y="1221298"/>
            <a:ext cx="1339754" cy="804299"/>
            <a:chOff x="6424509" y="864237"/>
            <a:chExt cx="1339754" cy="804299"/>
          </a:xfrm>
        </p:grpSpPr>
        <p:grpSp>
          <p:nvGrpSpPr>
            <p:cNvPr id="152" name="Group 151"/>
            <p:cNvGrpSpPr/>
            <p:nvPr/>
          </p:nvGrpSpPr>
          <p:grpSpPr>
            <a:xfrm>
              <a:off x="6424509" y="864237"/>
              <a:ext cx="1339754" cy="804299"/>
              <a:chOff x="4469034" y="1141802"/>
              <a:chExt cx="1270000" cy="566737"/>
            </a:xfrm>
          </p:grpSpPr>
          <p:sp>
            <p:nvSpPr>
              <p:cNvPr id="153" name="Rectangle 152"/>
              <p:cNvSpPr/>
              <p:nvPr/>
            </p:nvSpPr>
            <p:spPr bwMode="auto">
              <a:xfrm>
                <a:off x="4469034" y="1141802"/>
                <a:ext cx="1270000" cy="566737"/>
              </a:xfrm>
              <a:prstGeom prst="rect">
                <a:avLst/>
              </a:prstGeom>
              <a:solidFill>
                <a:srgbClr val="1F497D"/>
              </a:solidFill>
              <a:ln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solidFill>
                    <a:srgbClr val="1F497D"/>
                  </a:solidFill>
                  <a:latin typeface="Calibri"/>
                  <a:cs typeface="Calibri"/>
                </a:endParaRPr>
              </a:p>
            </p:txBody>
          </p:sp>
          <p:sp>
            <p:nvSpPr>
              <p:cNvPr id="154" name="Rounded Rectangle 153"/>
              <p:cNvSpPr/>
              <p:nvPr/>
            </p:nvSpPr>
            <p:spPr bwMode="auto">
              <a:xfrm>
                <a:off x="4542059" y="1183473"/>
                <a:ext cx="1123950" cy="469106"/>
              </a:xfrm>
              <a:prstGeom prst="roundRect">
                <a:avLst/>
              </a:prstGeom>
              <a:solidFill>
                <a:srgbClr val="FFFFFF"/>
              </a:solidFill>
              <a:ln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solidFill>
                    <a:srgbClr val="1F497D"/>
                  </a:solidFill>
                  <a:latin typeface="Calibri"/>
                  <a:cs typeface="Calibri"/>
                </a:endParaRPr>
              </a:p>
            </p:txBody>
          </p:sp>
        </p:grpSp>
        <p:sp>
          <p:nvSpPr>
            <p:cNvPr id="155" name="Rectangle 154"/>
            <p:cNvSpPr/>
            <p:nvPr/>
          </p:nvSpPr>
          <p:spPr>
            <a:xfrm>
              <a:off x="6758817" y="1079303"/>
              <a:ext cx="681037" cy="91679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rgbClr val="1F497D"/>
                </a:solidFill>
                <a:latin typeface="Calibri"/>
                <a:cs typeface="Calibri"/>
              </a:endParaRPr>
            </a:p>
          </p:txBody>
        </p:sp>
        <p:sp>
          <p:nvSpPr>
            <p:cNvPr id="156" name="Rounded Rectangle 155"/>
            <p:cNvSpPr/>
            <p:nvPr/>
          </p:nvSpPr>
          <p:spPr>
            <a:xfrm>
              <a:off x="6959556" y="1369214"/>
              <a:ext cx="310009" cy="149993"/>
            </a:xfrm>
            <a:prstGeom prst="roundRect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GB" sz="800" dirty="0">
                  <a:solidFill>
                    <a:srgbClr val="EEECE1"/>
                  </a:solidFill>
                  <a:latin typeface="Calibri"/>
                  <a:cs typeface="Calibri"/>
                </a:rPr>
                <a:t>Search</a:t>
              </a:r>
            </a:p>
          </p:txBody>
        </p:sp>
      </p:grpSp>
      <p:cxnSp>
        <p:nvCxnSpPr>
          <p:cNvPr id="157" name="Straight Connector 156"/>
          <p:cNvCxnSpPr>
            <a:stCxn id="153" idx="2"/>
            <a:endCxn id="201" idx="0"/>
          </p:cNvCxnSpPr>
          <p:nvPr/>
        </p:nvCxnSpPr>
        <p:spPr bwMode="auto">
          <a:xfrm flipH="1">
            <a:off x="5657088" y="2025597"/>
            <a:ext cx="665" cy="215681"/>
          </a:xfrm>
          <a:prstGeom prst="line">
            <a:avLst/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97" name="Rectangle 196"/>
          <p:cNvSpPr/>
          <p:nvPr/>
        </p:nvSpPr>
        <p:spPr>
          <a:xfrm>
            <a:off x="1561592" y="2246962"/>
            <a:ext cx="80003" cy="69996"/>
          </a:xfrm>
          <a:prstGeom prst="rect">
            <a:avLst/>
          </a:prstGeom>
          <a:solidFill>
            <a:srgbClr val="FFFFFF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sp>
        <p:nvSpPr>
          <p:cNvPr id="198" name="Rectangle 197"/>
          <p:cNvSpPr/>
          <p:nvPr/>
        </p:nvSpPr>
        <p:spPr>
          <a:xfrm>
            <a:off x="2858826" y="2241002"/>
            <a:ext cx="80003" cy="69996"/>
          </a:xfrm>
          <a:prstGeom prst="rect">
            <a:avLst/>
          </a:prstGeom>
          <a:solidFill>
            <a:srgbClr val="FFFFFF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sp>
        <p:nvSpPr>
          <p:cNvPr id="199" name="Rectangle 198"/>
          <p:cNvSpPr/>
          <p:nvPr/>
        </p:nvSpPr>
        <p:spPr>
          <a:xfrm>
            <a:off x="4204112" y="2245052"/>
            <a:ext cx="80003" cy="69996"/>
          </a:xfrm>
          <a:prstGeom prst="rect">
            <a:avLst/>
          </a:prstGeom>
          <a:solidFill>
            <a:srgbClr val="FFFFFF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sp>
        <p:nvSpPr>
          <p:cNvPr id="200" name="Rectangle 199"/>
          <p:cNvSpPr/>
          <p:nvPr/>
        </p:nvSpPr>
        <p:spPr>
          <a:xfrm>
            <a:off x="5513775" y="2243160"/>
            <a:ext cx="80003" cy="69996"/>
          </a:xfrm>
          <a:prstGeom prst="rect">
            <a:avLst/>
          </a:prstGeom>
          <a:solidFill>
            <a:srgbClr val="FFFFFF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sp>
        <p:nvSpPr>
          <p:cNvPr id="201" name="Rectangle 200"/>
          <p:cNvSpPr/>
          <p:nvPr/>
        </p:nvSpPr>
        <p:spPr>
          <a:xfrm>
            <a:off x="5617089" y="2241270"/>
            <a:ext cx="80003" cy="69996"/>
          </a:xfrm>
          <a:prstGeom prst="rect">
            <a:avLst/>
          </a:prstGeom>
          <a:solidFill>
            <a:srgbClr val="FFFFFF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cxnSp>
        <p:nvCxnSpPr>
          <p:cNvPr id="203" name="Straight Connector 202"/>
          <p:cNvCxnSpPr>
            <a:stCxn id="120" idx="2"/>
            <a:endCxn id="198" idx="0"/>
          </p:cNvCxnSpPr>
          <p:nvPr/>
        </p:nvCxnSpPr>
        <p:spPr bwMode="auto">
          <a:xfrm flipH="1">
            <a:off x="2898822" y="2067596"/>
            <a:ext cx="4551" cy="173406"/>
          </a:xfrm>
          <a:prstGeom prst="line">
            <a:avLst/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4" name="Straight Connector 203"/>
          <p:cNvCxnSpPr>
            <a:stCxn id="20" idx="2"/>
            <a:endCxn id="199" idx="0"/>
          </p:cNvCxnSpPr>
          <p:nvPr/>
        </p:nvCxnSpPr>
        <p:spPr bwMode="auto">
          <a:xfrm>
            <a:off x="4240398" y="2064429"/>
            <a:ext cx="3700" cy="180631"/>
          </a:xfrm>
          <a:prstGeom prst="line">
            <a:avLst/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5" name="Straight Connector 204"/>
          <p:cNvCxnSpPr>
            <a:stCxn id="97" idx="2"/>
            <a:endCxn id="197" idx="0"/>
          </p:cNvCxnSpPr>
          <p:nvPr/>
        </p:nvCxnSpPr>
        <p:spPr bwMode="auto">
          <a:xfrm flipH="1">
            <a:off x="1601578" y="2064421"/>
            <a:ext cx="3210" cy="182541"/>
          </a:xfrm>
          <a:prstGeom prst="line">
            <a:avLst/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96" name="Rounded Rectangle 20"/>
          <p:cNvSpPr>
            <a:spLocks noChangeArrowheads="1"/>
          </p:cNvSpPr>
          <p:nvPr/>
        </p:nvSpPr>
        <p:spPr bwMode="auto">
          <a:xfrm>
            <a:off x="967186" y="2252426"/>
            <a:ext cx="5395114" cy="324911"/>
          </a:xfrm>
          <a:prstGeom prst="roundRect">
            <a:avLst>
              <a:gd name="adj" fmla="val 16667"/>
            </a:avLst>
          </a:prstGeom>
          <a:solidFill>
            <a:srgbClr val="71CCDC"/>
          </a:solidFill>
          <a:ln w="38100">
            <a:solidFill>
              <a:srgbClr val="47A1B6"/>
            </a:solidFill>
            <a:round/>
            <a:headEnd/>
            <a:tailEnd/>
          </a:ln>
          <a:effectLst>
            <a:outerShdw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pPr algn="ctr" eaLnBrk="0" hangingPunct="0"/>
            <a:r>
              <a:rPr lang="en-GB" sz="1600" dirty="0">
                <a:solidFill>
                  <a:srgbClr val="1F497D"/>
                </a:solidFill>
                <a:latin typeface="Calibri" charset="0"/>
              </a:rPr>
              <a:t>Open Metadata Access Services</a:t>
            </a:r>
          </a:p>
        </p:txBody>
      </p:sp>
      <p:sp>
        <p:nvSpPr>
          <p:cNvPr id="173" name="Title 1">
            <a:extLst>
              <a:ext uri="{FF2B5EF4-FFF2-40B4-BE49-F238E27FC236}">
                <a16:creationId xmlns:a16="http://schemas.microsoft.com/office/drawing/2014/main" id="{78E1EC8D-CFA7-4DAC-A8BA-24088B248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Minimising integration costs</a:t>
            </a:r>
          </a:p>
        </p:txBody>
      </p:sp>
      <p:sp>
        <p:nvSpPr>
          <p:cNvPr id="149" name="Slide Number Placeholder 148">
            <a:extLst>
              <a:ext uri="{FF2B5EF4-FFF2-40B4-BE49-F238E27FC236}">
                <a16:creationId xmlns:a16="http://schemas.microsoft.com/office/drawing/2014/main" id="{9CADFE82-4C2A-9B49-A815-44EDB4E05BF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Clr>
                <a:srgbClr val="434343"/>
              </a:buClr>
              <a:buSzPct val="25000"/>
              <a:buFont typeface="Arial"/>
              <a:buNone/>
            </a:pPr>
            <a:fld id="{00000000-1234-1234-1234-123412341234}" type="slidenum">
              <a:rPr lang="en-US" sz="1000" smtClean="0"/>
              <a:pPr>
                <a:buClr>
                  <a:srgbClr val="434343"/>
                </a:buClr>
                <a:buSzPct val="25000"/>
                <a:buFont typeface="Arial"/>
                <a:buNone/>
              </a:pPr>
              <a:t>14</a:t>
            </a:fld>
            <a:endParaRPr lang="en-US" sz="1000"/>
          </a:p>
        </p:txBody>
      </p:sp>
      <p:sp>
        <p:nvSpPr>
          <p:cNvPr id="171" name="Rounded Rectangle 20">
            <a:extLst>
              <a:ext uri="{FF2B5EF4-FFF2-40B4-BE49-F238E27FC236}">
                <a16:creationId xmlns:a16="http://schemas.microsoft.com/office/drawing/2014/main" id="{938CEE30-E141-C84D-87A7-C7A3F1E445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7185" y="2606259"/>
            <a:ext cx="5395115" cy="324911"/>
          </a:xfrm>
          <a:prstGeom prst="roundRect">
            <a:avLst>
              <a:gd name="adj" fmla="val 16667"/>
            </a:avLst>
          </a:prstGeom>
          <a:solidFill>
            <a:srgbClr val="71CCDC"/>
          </a:solidFill>
          <a:ln w="38100">
            <a:solidFill>
              <a:srgbClr val="47A1B6"/>
            </a:solidFill>
            <a:round/>
            <a:headEnd/>
            <a:tailEnd/>
          </a:ln>
          <a:effectLst>
            <a:outerShdw dist="23000" dir="5400000" rotWithShape="0">
              <a:srgbClr val="47A1B6">
                <a:alpha val="35000"/>
              </a:srgbClr>
            </a:outerShdw>
          </a:effectLst>
        </p:spPr>
        <p:txBody>
          <a:bodyPr anchor="ctr"/>
          <a:lstStyle/>
          <a:p>
            <a:pPr algn="ctr" eaLnBrk="0" hangingPunct="0"/>
            <a:r>
              <a:rPr lang="en-GB" sz="1600" dirty="0">
                <a:solidFill>
                  <a:srgbClr val="1F497D"/>
                </a:solidFill>
                <a:latin typeface="Calibri" charset="0"/>
              </a:rPr>
              <a:t>Open Metadata Repository Services</a:t>
            </a:r>
          </a:p>
        </p:txBody>
      </p:sp>
      <p:grpSp>
        <p:nvGrpSpPr>
          <p:cNvPr id="240" name="Group 239">
            <a:extLst>
              <a:ext uri="{FF2B5EF4-FFF2-40B4-BE49-F238E27FC236}">
                <a16:creationId xmlns:a16="http://schemas.microsoft.com/office/drawing/2014/main" id="{36E7906C-D4B8-7D4F-9EB0-999958E32789}"/>
              </a:ext>
            </a:extLst>
          </p:cNvPr>
          <p:cNvGrpSpPr/>
          <p:nvPr/>
        </p:nvGrpSpPr>
        <p:grpSpPr>
          <a:xfrm>
            <a:off x="2994200" y="3379891"/>
            <a:ext cx="1160032" cy="929955"/>
            <a:chOff x="5454524" y="2009903"/>
            <a:chExt cx="1160032" cy="929955"/>
          </a:xfrm>
        </p:grpSpPr>
        <p:sp>
          <p:nvSpPr>
            <p:cNvPr id="241" name="Can 240">
              <a:extLst>
                <a:ext uri="{FF2B5EF4-FFF2-40B4-BE49-F238E27FC236}">
                  <a16:creationId xmlns:a16="http://schemas.microsoft.com/office/drawing/2014/main" id="{E1791BBD-29FC-A242-8464-D9F9307F7BA5}"/>
                </a:ext>
              </a:extLst>
            </p:cNvPr>
            <p:cNvSpPr/>
            <p:nvPr/>
          </p:nvSpPr>
          <p:spPr>
            <a:xfrm>
              <a:off x="5454524" y="2009903"/>
              <a:ext cx="1160032" cy="929955"/>
            </a:xfrm>
            <a:prstGeom prst="can">
              <a:avLst/>
            </a:prstGeom>
            <a:solidFill>
              <a:srgbClr val="1F497D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>
                <a:solidFill>
                  <a:srgbClr val="1F497D"/>
                </a:solidFill>
                <a:latin typeface="Calibri"/>
                <a:cs typeface="Calibri"/>
              </a:endParaRPr>
            </a:p>
          </p:txBody>
        </p:sp>
        <p:sp>
          <p:nvSpPr>
            <p:cNvPr id="242" name="Multidocument 241">
              <a:extLst>
                <a:ext uri="{FF2B5EF4-FFF2-40B4-BE49-F238E27FC236}">
                  <a16:creationId xmlns:a16="http://schemas.microsoft.com/office/drawing/2014/main" id="{235D2E84-6B38-2240-8B71-449C3DB8AF8E}"/>
                </a:ext>
              </a:extLst>
            </p:cNvPr>
            <p:cNvSpPr/>
            <p:nvPr/>
          </p:nvSpPr>
          <p:spPr>
            <a:xfrm>
              <a:off x="5774854" y="2359887"/>
              <a:ext cx="570016" cy="409980"/>
            </a:xfrm>
            <a:prstGeom prst="flowChartMultidocumen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>
                <a:solidFill>
                  <a:srgbClr val="1F497D"/>
                </a:solidFill>
                <a:latin typeface="Calibri"/>
                <a:cs typeface="Calibri"/>
              </a:endParaRPr>
            </a:p>
          </p:txBody>
        </p:sp>
      </p:grpSp>
      <p:sp>
        <p:nvSpPr>
          <p:cNvPr id="2" name="Left-Right Arrow 1">
            <a:extLst>
              <a:ext uri="{FF2B5EF4-FFF2-40B4-BE49-F238E27FC236}">
                <a16:creationId xmlns:a16="http://schemas.microsoft.com/office/drawing/2014/main" id="{97563B0C-F320-6349-A32F-837810A51C1D}"/>
              </a:ext>
            </a:extLst>
          </p:cNvPr>
          <p:cNvSpPr/>
          <p:nvPr/>
        </p:nvSpPr>
        <p:spPr>
          <a:xfrm>
            <a:off x="6920564" y="2659515"/>
            <a:ext cx="1636218" cy="245722"/>
          </a:xfrm>
          <a:prstGeom prst="leftRightArrow">
            <a:avLst/>
          </a:prstGeom>
          <a:solidFill>
            <a:srgbClr val="6DCC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n w="0"/>
              <a:solidFill>
                <a:schemeClr val="accent6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Down Arrow 2">
            <a:extLst>
              <a:ext uri="{FF2B5EF4-FFF2-40B4-BE49-F238E27FC236}">
                <a16:creationId xmlns:a16="http://schemas.microsoft.com/office/drawing/2014/main" id="{5F448106-A330-0D4E-9C43-A25D05B93D24}"/>
              </a:ext>
            </a:extLst>
          </p:cNvPr>
          <p:cNvSpPr/>
          <p:nvPr/>
        </p:nvSpPr>
        <p:spPr>
          <a:xfrm>
            <a:off x="7242912" y="1311902"/>
            <a:ext cx="262957" cy="1260471"/>
          </a:xfrm>
          <a:prstGeom prst="downArrow">
            <a:avLst/>
          </a:prstGeom>
          <a:solidFill>
            <a:srgbClr val="6DCC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n w="0"/>
              <a:solidFill>
                <a:schemeClr val="accent6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94404D41-0A34-CB42-8561-867805A682EC}"/>
              </a:ext>
            </a:extLst>
          </p:cNvPr>
          <p:cNvSpPr txBox="1"/>
          <p:nvPr/>
        </p:nvSpPr>
        <p:spPr>
          <a:xfrm>
            <a:off x="7616338" y="1386557"/>
            <a:ext cx="124073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 cases,</a:t>
            </a:r>
          </a:p>
          <a:p>
            <a:r>
              <a:rPr lang="en-US" dirty="0"/>
              <a:t>Personas,</a:t>
            </a:r>
          </a:p>
          <a:p>
            <a:r>
              <a:rPr lang="en-US" dirty="0"/>
              <a:t>Practitioners</a:t>
            </a:r>
          </a:p>
          <a:p>
            <a:r>
              <a:rPr lang="en-US" dirty="0"/>
              <a:t>  input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41F0B9C8-0919-304E-BA06-88A1F0E72975}"/>
              </a:ext>
            </a:extLst>
          </p:cNvPr>
          <p:cNvSpPr txBox="1"/>
          <p:nvPr/>
        </p:nvSpPr>
        <p:spPr>
          <a:xfrm>
            <a:off x="7015552" y="3172759"/>
            <a:ext cx="165332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integration, availability and integrity best practices</a:t>
            </a:r>
          </a:p>
        </p:txBody>
      </p:sp>
    </p:spTree>
    <p:extLst>
      <p:ext uri="{BB962C8B-B14F-4D97-AF65-F5344CB8AC3E}">
        <p14:creationId xmlns:p14="http://schemas.microsoft.com/office/powerpoint/2010/main" val="38096032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ym typeface="Wingdings"/>
              </a:rPr>
              <a:t>Current Open Metadata Access Services (OMASs)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74C1B6-7BC1-5D49-8AD3-978298BB375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Clr>
                <a:srgbClr val="434343"/>
              </a:buClr>
              <a:buSzPct val="25000"/>
              <a:buFont typeface="Arial"/>
              <a:buNone/>
            </a:pPr>
            <a:fld id="{00000000-1234-1234-1234-123412341234}" type="slidenum">
              <a:rPr lang="en-US" sz="1000" smtClean="0"/>
              <a:pPr>
                <a:buClr>
                  <a:srgbClr val="434343"/>
                </a:buClr>
                <a:buSzPct val="25000"/>
                <a:buFont typeface="Arial"/>
                <a:buNone/>
              </a:pPr>
              <a:t>15</a:t>
            </a:fld>
            <a:endParaRPr lang="en-US" sz="1000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476F9BE3-862A-AA46-AB57-DE03ACDD600E}"/>
              </a:ext>
            </a:extLst>
          </p:cNvPr>
          <p:cNvSpPr/>
          <p:nvPr/>
        </p:nvSpPr>
        <p:spPr>
          <a:xfrm>
            <a:off x="6730535" y="1556585"/>
            <a:ext cx="1664747" cy="459102"/>
          </a:xfrm>
          <a:prstGeom prst="rect">
            <a:avLst/>
          </a:prstGeom>
          <a:solidFill>
            <a:srgbClr val="EEECE1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rtlCol="0" anchor="ctr"/>
          <a:lstStyle/>
          <a:p>
            <a:pPr algn="ctr">
              <a:defRPr/>
            </a:pPr>
            <a:r>
              <a:rPr lang="en-US" sz="1200" dirty="0">
                <a:solidFill>
                  <a:sysClr val="windowText" lastClr="000000"/>
                </a:solidFill>
                <a:latin typeface="Calibri"/>
                <a:ea typeface="ＭＳ Ｐゴシック"/>
                <a:cs typeface="Calibri"/>
              </a:rPr>
              <a:t>Project Management</a:t>
            </a: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1591BE6D-BB96-A84B-B3EE-3CD263D5B3A4}"/>
              </a:ext>
            </a:extLst>
          </p:cNvPr>
          <p:cNvSpPr/>
          <p:nvPr/>
        </p:nvSpPr>
        <p:spPr>
          <a:xfrm>
            <a:off x="6721299" y="1040895"/>
            <a:ext cx="1673983" cy="487546"/>
          </a:xfrm>
          <a:prstGeom prst="rect">
            <a:avLst/>
          </a:prstGeom>
          <a:solidFill>
            <a:srgbClr val="EEECE1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rtlCol="0" anchor="ctr"/>
          <a:lstStyle/>
          <a:p>
            <a:pPr algn="ctr">
              <a:defRPr/>
            </a:pPr>
            <a:r>
              <a:rPr lang="en-US" sz="1200" dirty="0">
                <a:solidFill>
                  <a:sysClr val="windowText" lastClr="000000"/>
                </a:solidFill>
                <a:latin typeface="Calibri"/>
                <a:ea typeface="ＭＳ Ｐゴシック"/>
                <a:cs typeface="Calibri"/>
              </a:rPr>
              <a:t>Community Profile</a:t>
            </a:r>
          </a:p>
        </p:txBody>
      </p:sp>
      <p:sp>
        <p:nvSpPr>
          <p:cNvPr id="118" name="Rectangle 117">
            <a:hlinkClick r:id="" action="ppaction://noaction"/>
            <a:extLst>
              <a:ext uri="{FF2B5EF4-FFF2-40B4-BE49-F238E27FC236}">
                <a16:creationId xmlns:a16="http://schemas.microsoft.com/office/drawing/2014/main" id="{998CD17E-7F50-9E42-AFB8-23A2B6E99FFF}"/>
              </a:ext>
            </a:extLst>
          </p:cNvPr>
          <p:cNvSpPr/>
          <p:nvPr/>
        </p:nvSpPr>
        <p:spPr>
          <a:xfrm>
            <a:off x="5559228" y="1040895"/>
            <a:ext cx="1139660" cy="469005"/>
          </a:xfrm>
          <a:prstGeom prst="rect">
            <a:avLst/>
          </a:prstGeom>
          <a:solidFill>
            <a:srgbClr val="EEECE1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rtlCol="0" anchor="ctr"/>
          <a:lstStyle/>
          <a:p>
            <a:pPr algn="ctr">
              <a:defRPr/>
            </a:pPr>
            <a:r>
              <a:rPr lang="en-US" sz="1200" dirty="0">
                <a:solidFill>
                  <a:sysClr val="windowText" lastClr="000000"/>
                </a:solidFill>
                <a:latin typeface="Calibri"/>
                <a:ea typeface="ＭＳ Ｐゴシック"/>
                <a:cs typeface="Calibri"/>
              </a:rPr>
              <a:t>Asset Catalog</a:t>
            </a:r>
          </a:p>
        </p:txBody>
      </p:sp>
      <p:sp>
        <p:nvSpPr>
          <p:cNvPr id="119" name="Rectangle 118">
            <a:hlinkClick r:id="" action="ppaction://noaction"/>
            <a:extLst>
              <a:ext uri="{FF2B5EF4-FFF2-40B4-BE49-F238E27FC236}">
                <a16:creationId xmlns:a16="http://schemas.microsoft.com/office/drawing/2014/main" id="{1A013985-563B-8546-A55E-6DED6A4F8F52}"/>
              </a:ext>
            </a:extLst>
          </p:cNvPr>
          <p:cNvSpPr/>
          <p:nvPr/>
        </p:nvSpPr>
        <p:spPr>
          <a:xfrm>
            <a:off x="407025" y="1524606"/>
            <a:ext cx="1688393" cy="436689"/>
          </a:xfrm>
          <a:prstGeom prst="rect">
            <a:avLst/>
          </a:prstGeom>
          <a:solidFill>
            <a:srgbClr val="EEECE1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none" tIns="0" bIns="0" rtlCol="0" anchor="ctr"/>
          <a:lstStyle/>
          <a:p>
            <a:pPr algn="ctr">
              <a:defRPr/>
            </a:pPr>
            <a:r>
              <a:rPr lang="en-US" sz="1200" dirty="0">
                <a:solidFill>
                  <a:sysClr val="windowText" lastClr="000000"/>
                </a:solidFill>
                <a:latin typeface="Calibri"/>
                <a:ea typeface="ＭＳ Ｐゴシック"/>
                <a:cs typeface="Calibri"/>
              </a:rPr>
              <a:t>Stewardship Action</a:t>
            </a:r>
          </a:p>
        </p:txBody>
      </p:sp>
      <p:sp>
        <p:nvSpPr>
          <p:cNvPr id="120" name="Rectangle 119">
            <a:hlinkClick r:id="" action="ppaction://noaction"/>
            <a:extLst>
              <a:ext uri="{FF2B5EF4-FFF2-40B4-BE49-F238E27FC236}">
                <a16:creationId xmlns:a16="http://schemas.microsoft.com/office/drawing/2014/main" id="{A87076A8-EEEE-DF44-9CDD-A745DF472641}"/>
              </a:ext>
            </a:extLst>
          </p:cNvPr>
          <p:cNvSpPr/>
          <p:nvPr/>
        </p:nvSpPr>
        <p:spPr>
          <a:xfrm>
            <a:off x="413728" y="1970670"/>
            <a:ext cx="1681690" cy="415559"/>
          </a:xfrm>
          <a:prstGeom prst="rect">
            <a:avLst/>
          </a:prstGeom>
          <a:solidFill>
            <a:srgbClr val="EEECE1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rtlCol="0" anchor="ctr"/>
          <a:lstStyle/>
          <a:p>
            <a:pPr algn="ctr">
              <a:defRPr/>
            </a:pPr>
            <a:r>
              <a:rPr lang="en-US" sz="1200" dirty="0">
                <a:solidFill>
                  <a:sysClr val="windowText" lastClr="000000"/>
                </a:solidFill>
                <a:latin typeface="Calibri"/>
                <a:ea typeface="ＭＳ Ｐゴシック"/>
                <a:cs typeface="Calibri"/>
              </a:rPr>
              <a:t>Information View</a:t>
            </a:r>
          </a:p>
        </p:txBody>
      </p:sp>
      <p:sp>
        <p:nvSpPr>
          <p:cNvPr id="121" name="Rectangle 120">
            <a:hlinkClick r:id="" action="ppaction://noaction"/>
            <a:extLst>
              <a:ext uri="{FF2B5EF4-FFF2-40B4-BE49-F238E27FC236}">
                <a16:creationId xmlns:a16="http://schemas.microsoft.com/office/drawing/2014/main" id="{940C5F78-8F95-E84C-B841-9625E17B6E4B}"/>
              </a:ext>
            </a:extLst>
          </p:cNvPr>
          <p:cNvSpPr/>
          <p:nvPr/>
        </p:nvSpPr>
        <p:spPr>
          <a:xfrm>
            <a:off x="413728" y="2413442"/>
            <a:ext cx="1674986" cy="442472"/>
          </a:xfrm>
          <a:prstGeom prst="rect">
            <a:avLst/>
          </a:prstGeom>
          <a:solidFill>
            <a:srgbClr val="EEECE1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none" tIns="0" bIns="0" rtlCol="0" anchor="ctr"/>
          <a:lstStyle/>
          <a:p>
            <a:pPr algn="ctr">
              <a:defRPr/>
            </a:pPr>
            <a:r>
              <a:rPr lang="en-US" sz="1200" dirty="0">
                <a:solidFill>
                  <a:sysClr val="windowText" lastClr="000000"/>
                </a:solidFill>
                <a:latin typeface="Calibri"/>
                <a:ea typeface="ＭＳ Ｐゴシック"/>
                <a:cs typeface="Calibri"/>
              </a:rPr>
              <a:t>Governance Program</a:t>
            </a:r>
          </a:p>
        </p:txBody>
      </p:sp>
      <p:sp>
        <p:nvSpPr>
          <p:cNvPr id="122" name="Rectangle 121">
            <a:hlinkClick r:id="rId2" action="ppaction://hlinksldjump"/>
            <a:extLst>
              <a:ext uri="{FF2B5EF4-FFF2-40B4-BE49-F238E27FC236}">
                <a16:creationId xmlns:a16="http://schemas.microsoft.com/office/drawing/2014/main" id="{777C937A-8053-8F4B-B5E5-179283FD3AAA}"/>
              </a:ext>
            </a:extLst>
          </p:cNvPr>
          <p:cNvSpPr/>
          <p:nvPr/>
        </p:nvSpPr>
        <p:spPr>
          <a:xfrm>
            <a:off x="413728" y="3301458"/>
            <a:ext cx="1674986" cy="442472"/>
          </a:xfrm>
          <a:prstGeom prst="rect">
            <a:avLst/>
          </a:prstGeom>
          <a:solidFill>
            <a:srgbClr val="EEECE1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none" tIns="0" bIns="0" rtlCol="0" anchor="ctr"/>
          <a:lstStyle/>
          <a:p>
            <a:pPr algn="ctr">
              <a:defRPr/>
            </a:pPr>
            <a:r>
              <a:rPr lang="en-US" sz="1200" dirty="0">
                <a:solidFill>
                  <a:sysClr val="windowText" lastClr="000000"/>
                </a:solidFill>
                <a:latin typeface="Calibri"/>
                <a:ea typeface="ＭＳ Ｐゴシック"/>
                <a:cs typeface="Calibri"/>
              </a:rPr>
              <a:t>Data Process</a:t>
            </a:r>
          </a:p>
        </p:txBody>
      </p:sp>
      <p:sp>
        <p:nvSpPr>
          <p:cNvPr id="123" name="Rectangle 122">
            <a:hlinkClick r:id="" action="ppaction://noaction"/>
            <a:extLst>
              <a:ext uri="{FF2B5EF4-FFF2-40B4-BE49-F238E27FC236}">
                <a16:creationId xmlns:a16="http://schemas.microsoft.com/office/drawing/2014/main" id="{7B95AE21-42EB-3341-A010-EBA9D6B2D257}"/>
              </a:ext>
            </a:extLst>
          </p:cNvPr>
          <p:cNvSpPr/>
          <p:nvPr/>
        </p:nvSpPr>
        <p:spPr>
          <a:xfrm>
            <a:off x="4455187" y="1040895"/>
            <a:ext cx="1079581" cy="468374"/>
          </a:xfrm>
          <a:prstGeom prst="rect">
            <a:avLst/>
          </a:prstGeom>
          <a:solidFill>
            <a:srgbClr val="EEECE1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rtlCol="0" anchor="ctr"/>
          <a:lstStyle/>
          <a:p>
            <a:pPr algn="ctr">
              <a:defRPr/>
            </a:pPr>
            <a:r>
              <a:rPr lang="en-US" sz="1200" dirty="0">
                <a:solidFill>
                  <a:sysClr val="windowText" lastClr="000000"/>
                </a:solidFill>
                <a:latin typeface="Calibri"/>
                <a:ea typeface="ＭＳ Ｐゴシック"/>
                <a:cs typeface="Calibri"/>
              </a:rPr>
              <a:t>Subject Area</a:t>
            </a:r>
          </a:p>
        </p:txBody>
      </p:sp>
      <p:sp>
        <p:nvSpPr>
          <p:cNvPr id="124" name="Rectangle 123">
            <a:hlinkClick r:id="" action="ppaction://noaction"/>
            <a:extLst>
              <a:ext uri="{FF2B5EF4-FFF2-40B4-BE49-F238E27FC236}">
                <a16:creationId xmlns:a16="http://schemas.microsoft.com/office/drawing/2014/main" id="{5CDC889E-9CD4-A24F-85F2-698AC502E277}"/>
              </a:ext>
            </a:extLst>
          </p:cNvPr>
          <p:cNvSpPr/>
          <p:nvPr/>
        </p:nvSpPr>
        <p:spPr>
          <a:xfrm>
            <a:off x="5186111" y="4210122"/>
            <a:ext cx="1497299" cy="460477"/>
          </a:xfrm>
          <a:prstGeom prst="rect">
            <a:avLst/>
          </a:prstGeom>
          <a:solidFill>
            <a:srgbClr val="EEECE1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rtlCol="0" anchor="ctr"/>
          <a:lstStyle/>
          <a:p>
            <a:pPr algn="ctr">
              <a:defRPr/>
            </a:pPr>
            <a:r>
              <a:rPr lang="en-US" sz="1200" dirty="0">
                <a:solidFill>
                  <a:sysClr val="windowText" lastClr="000000"/>
                </a:solidFill>
                <a:latin typeface="Calibri"/>
                <a:ea typeface="ＭＳ Ｐゴシック"/>
                <a:cs typeface="Calibri"/>
              </a:rPr>
              <a:t>Connected Asset</a:t>
            </a:r>
          </a:p>
        </p:txBody>
      </p:sp>
      <p:sp>
        <p:nvSpPr>
          <p:cNvPr id="125" name="Rectangle 124">
            <a:hlinkClick r:id="" action="ppaction://noaction"/>
            <a:extLst>
              <a:ext uri="{FF2B5EF4-FFF2-40B4-BE49-F238E27FC236}">
                <a16:creationId xmlns:a16="http://schemas.microsoft.com/office/drawing/2014/main" id="{813FB9F0-EE53-4849-9BA8-97BED6DD842A}"/>
              </a:ext>
            </a:extLst>
          </p:cNvPr>
          <p:cNvSpPr/>
          <p:nvPr/>
        </p:nvSpPr>
        <p:spPr>
          <a:xfrm>
            <a:off x="6719991" y="4205220"/>
            <a:ext cx="1686286" cy="460477"/>
          </a:xfrm>
          <a:prstGeom prst="rect">
            <a:avLst/>
          </a:prstGeom>
          <a:solidFill>
            <a:srgbClr val="EEECE1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rtlCol="0" anchor="ctr"/>
          <a:lstStyle/>
          <a:p>
            <a:pPr algn="ctr">
              <a:defRPr/>
            </a:pPr>
            <a:r>
              <a:rPr lang="en-US" sz="1200" dirty="0">
                <a:solidFill>
                  <a:sysClr val="windowText" lastClr="000000"/>
                </a:solidFill>
                <a:latin typeface="Calibri"/>
                <a:ea typeface="ＭＳ Ｐゴシック"/>
                <a:cs typeface="Calibri"/>
              </a:rPr>
              <a:t>Discovery Engine</a:t>
            </a:r>
          </a:p>
        </p:txBody>
      </p:sp>
      <p:sp>
        <p:nvSpPr>
          <p:cNvPr id="126" name="Rectangle 125">
            <a:hlinkClick r:id="rId3" action="ppaction://hlinksldjump"/>
            <a:extLst>
              <a:ext uri="{FF2B5EF4-FFF2-40B4-BE49-F238E27FC236}">
                <a16:creationId xmlns:a16="http://schemas.microsoft.com/office/drawing/2014/main" id="{477EFF0E-A890-4E48-9704-3DF6A39AFA8D}"/>
              </a:ext>
            </a:extLst>
          </p:cNvPr>
          <p:cNvSpPr/>
          <p:nvPr/>
        </p:nvSpPr>
        <p:spPr>
          <a:xfrm>
            <a:off x="413728" y="4216760"/>
            <a:ext cx="1674986" cy="442472"/>
          </a:xfrm>
          <a:prstGeom prst="rect">
            <a:avLst/>
          </a:prstGeom>
          <a:solidFill>
            <a:srgbClr val="EEECE1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none" tIns="0" bIns="0" rtlCol="0" anchor="ctr"/>
          <a:lstStyle/>
          <a:p>
            <a:pPr algn="ctr">
              <a:defRPr/>
            </a:pPr>
            <a:r>
              <a:rPr lang="en-US" sz="1200" dirty="0">
                <a:solidFill>
                  <a:sysClr val="windowText" lastClr="000000"/>
                </a:solidFill>
                <a:latin typeface="Calibri"/>
                <a:ea typeface="ＭＳ Ｐゴシック"/>
                <a:cs typeface="Calibri"/>
              </a:rPr>
              <a:t>Governance Engine</a:t>
            </a:r>
          </a:p>
        </p:txBody>
      </p:sp>
      <p:sp>
        <p:nvSpPr>
          <p:cNvPr id="127" name="Rectangle 126">
            <a:hlinkClick r:id="" action="ppaction://noaction"/>
            <a:extLst>
              <a:ext uri="{FF2B5EF4-FFF2-40B4-BE49-F238E27FC236}">
                <a16:creationId xmlns:a16="http://schemas.microsoft.com/office/drawing/2014/main" id="{60672DC7-61C5-CE43-AA5B-21276DA82180}"/>
              </a:ext>
            </a:extLst>
          </p:cNvPr>
          <p:cNvSpPr/>
          <p:nvPr/>
        </p:nvSpPr>
        <p:spPr>
          <a:xfrm>
            <a:off x="413728" y="3759109"/>
            <a:ext cx="1674986" cy="442472"/>
          </a:xfrm>
          <a:prstGeom prst="rect">
            <a:avLst/>
          </a:prstGeom>
          <a:solidFill>
            <a:srgbClr val="EEECE1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none" tIns="0" bIns="0" rtlCol="0" anchor="ctr"/>
          <a:lstStyle/>
          <a:p>
            <a:pPr algn="ctr">
              <a:defRPr/>
            </a:pPr>
            <a:r>
              <a:rPr lang="en-US" sz="1200" dirty="0">
                <a:solidFill>
                  <a:sysClr val="windowText" lastClr="000000"/>
                </a:solidFill>
                <a:latin typeface="Calibri"/>
                <a:ea typeface="ＭＳ Ｐゴシック"/>
                <a:cs typeface="Calibri"/>
              </a:rPr>
              <a:t>Data Protection</a:t>
            </a: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26056A3F-1214-2748-9CB8-183B6F7C1FAC}"/>
              </a:ext>
            </a:extLst>
          </p:cNvPr>
          <p:cNvSpPr/>
          <p:nvPr/>
        </p:nvSpPr>
        <p:spPr>
          <a:xfrm>
            <a:off x="6723553" y="2572052"/>
            <a:ext cx="1671729" cy="522782"/>
          </a:xfrm>
          <a:prstGeom prst="rect">
            <a:avLst/>
          </a:prstGeom>
          <a:solidFill>
            <a:srgbClr val="EEECE1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rtlCol="0" anchor="ctr"/>
          <a:lstStyle/>
          <a:p>
            <a:pPr algn="ctr">
              <a:defRPr/>
            </a:pPr>
            <a:r>
              <a:rPr lang="en-US" sz="1200" dirty="0">
                <a:solidFill>
                  <a:sysClr val="windowText" lastClr="000000"/>
                </a:solidFill>
                <a:latin typeface="Calibri"/>
                <a:ea typeface="ＭＳ Ｐゴシック"/>
                <a:cs typeface="Calibri"/>
              </a:rPr>
              <a:t>Software Developer</a:t>
            </a:r>
          </a:p>
        </p:txBody>
      </p:sp>
      <p:sp>
        <p:nvSpPr>
          <p:cNvPr id="129" name="Rectangle 128">
            <a:hlinkClick r:id="rId3" action="ppaction://hlinksldjump"/>
            <a:extLst>
              <a:ext uri="{FF2B5EF4-FFF2-40B4-BE49-F238E27FC236}">
                <a16:creationId xmlns:a16="http://schemas.microsoft.com/office/drawing/2014/main" id="{850DA6F9-4B46-474F-A1BF-678E01FA248F}"/>
              </a:ext>
            </a:extLst>
          </p:cNvPr>
          <p:cNvSpPr/>
          <p:nvPr/>
        </p:nvSpPr>
        <p:spPr>
          <a:xfrm>
            <a:off x="3647098" y="4211559"/>
            <a:ext cx="1524199" cy="460477"/>
          </a:xfrm>
          <a:prstGeom prst="rect">
            <a:avLst/>
          </a:prstGeom>
          <a:solidFill>
            <a:srgbClr val="EEECE1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rtlCol="0" anchor="ctr"/>
          <a:lstStyle/>
          <a:p>
            <a:pPr algn="ctr">
              <a:defRPr/>
            </a:pPr>
            <a:r>
              <a:rPr lang="en-US" sz="1200" dirty="0">
                <a:solidFill>
                  <a:sysClr val="windowText" lastClr="000000"/>
                </a:solidFill>
                <a:latin typeface="Calibri"/>
                <a:ea typeface="ＭＳ Ｐゴシック"/>
                <a:cs typeface="Calibri"/>
              </a:rPr>
              <a:t>Data Platform</a:t>
            </a:r>
          </a:p>
        </p:txBody>
      </p:sp>
      <p:sp>
        <p:nvSpPr>
          <p:cNvPr id="130" name="Rectangle 129">
            <a:hlinkClick r:id="" action="ppaction://noaction"/>
            <a:extLst>
              <a:ext uri="{FF2B5EF4-FFF2-40B4-BE49-F238E27FC236}">
                <a16:creationId xmlns:a16="http://schemas.microsoft.com/office/drawing/2014/main" id="{C12DBEB8-0336-F34A-BB44-94901E0112B6}"/>
              </a:ext>
            </a:extLst>
          </p:cNvPr>
          <p:cNvSpPr/>
          <p:nvPr/>
        </p:nvSpPr>
        <p:spPr>
          <a:xfrm>
            <a:off x="2095418" y="1040895"/>
            <a:ext cx="1167914" cy="475967"/>
          </a:xfrm>
          <a:prstGeom prst="rect">
            <a:avLst/>
          </a:prstGeom>
          <a:solidFill>
            <a:srgbClr val="EEECE1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none" tIns="0" bIns="0" rtlCol="0" anchor="ctr"/>
          <a:lstStyle/>
          <a:p>
            <a:pPr algn="ctr">
              <a:defRPr/>
            </a:pPr>
            <a:r>
              <a:rPr lang="en-US" sz="1200" dirty="0">
                <a:solidFill>
                  <a:sysClr val="windowText" lastClr="000000"/>
                </a:solidFill>
                <a:latin typeface="Calibri"/>
                <a:ea typeface="ＭＳ Ｐゴシック"/>
                <a:cs typeface="Calibri"/>
              </a:rPr>
              <a:t>Asset Owner</a:t>
            </a: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49DFDAEE-06B9-9744-8A37-DD559417190C}"/>
              </a:ext>
            </a:extLst>
          </p:cNvPr>
          <p:cNvSpPr/>
          <p:nvPr/>
        </p:nvSpPr>
        <p:spPr>
          <a:xfrm>
            <a:off x="6725303" y="3125461"/>
            <a:ext cx="1669980" cy="518258"/>
          </a:xfrm>
          <a:prstGeom prst="rect">
            <a:avLst/>
          </a:prstGeom>
          <a:solidFill>
            <a:srgbClr val="EEECE1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rtlCol="0" anchor="ctr"/>
          <a:lstStyle/>
          <a:p>
            <a:pPr algn="ctr">
              <a:defRPr/>
            </a:pPr>
            <a:r>
              <a:rPr lang="en-US" sz="1200" dirty="0">
                <a:solidFill>
                  <a:sysClr val="windowText" lastClr="000000"/>
                </a:solidFill>
                <a:latin typeface="Calibri"/>
                <a:ea typeface="ＭＳ Ｐゴシック"/>
                <a:cs typeface="Calibri"/>
              </a:rPr>
              <a:t>Digital Architecture</a:t>
            </a:r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5CC66AA6-8485-CF46-9F49-4D2AED14B192}"/>
              </a:ext>
            </a:extLst>
          </p:cNvPr>
          <p:cNvSpPr/>
          <p:nvPr/>
        </p:nvSpPr>
        <p:spPr>
          <a:xfrm>
            <a:off x="6729743" y="2041111"/>
            <a:ext cx="1665539" cy="514054"/>
          </a:xfrm>
          <a:prstGeom prst="rect">
            <a:avLst/>
          </a:prstGeom>
          <a:solidFill>
            <a:srgbClr val="EEECE1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rtlCol="0" anchor="ctr"/>
          <a:lstStyle/>
          <a:p>
            <a:pPr algn="ctr">
              <a:defRPr/>
            </a:pPr>
            <a:r>
              <a:rPr lang="en-US" sz="1200" dirty="0">
                <a:solidFill>
                  <a:sysClr val="windowText" lastClr="000000"/>
                </a:solidFill>
                <a:latin typeface="Calibri"/>
                <a:ea typeface="ＭＳ Ｐゴシック"/>
                <a:cs typeface="Calibri"/>
              </a:rPr>
              <a:t>Data Science</a:t>
            </a:r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25B852F6-063A-E14B-9B59-A1F0841A4D22}"/>
              </a:ext>
            </a:extLst>
          </p:cNvPr>
          <p:cNvSpPr/>
          <p:nvPr/>
        </p:nvSpPr>
        <p:spPr>
          <a:xfrm>
            <a:off x="6720296" y="3681307"/>
            <a:ext cx="1674986" cy="476251"/>
          </a:xfrm>
          <a:prstGeom prst="rect">
            <a:avLst/>
          </a:prstGeom>
          <a:solidFill>
            <a:srgbClr val="EEECE1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rtlCol="0" anchor="ctr"/>
          <a:lstStyle/>
          <a:p>
            <a:pPr algn="ctr">
              <a:defRPr/>
            </a:pPr>
            <a:r>
              <a:rPr lang="en-US" sz="1200" dirty="0">
                <a:solidFill>
                  <a:sysClr val="windowText" lastClr="000000"/>
                </a:solidFill>
                <a:latin typeface="Calibri"/>
                <a:ea typeface="ＭＳ Ｐゴシック"/>
                <a:cs typeface="Calibri"/>
              </a:rPr>
              <a:t>DevOps</a:t>
            </a:r>
          </a:p>
        </p:txBody>
      </p:sp>
      <p:sp>
        <p:nvSpPr>
          <p:cNvPr id="134" name="Rectangle 133">
            <a:hlinkClick r:id="" action="ppaction://noaction"/>
            <a:extLst>
              <a:ext uri="{FF2B5EF4-FFF2-40B4-BE49-F238E27FC236}">
                <a16:creationId xmlns:a16="http://schemas.microsoft.com/office/drawing/2014/main" id="{59975D84-7CC1-7B44-8FE7-280CAFC20557}"/>
              </a:ext>
            </a:extLst>
          </p:cNvPr>
          <p:cNvSpPr/>
          <p:nvPr/>
        </p:nvSpPr>
        <p:spPr>
          <a:xfrm>
            <a:off x="407024" y="1040895"/>
            <a:ext cx="1663933" cy="460477"/>
          </a:xfrm>
          <a:prstGeom prst="rect">
            <a:avLst/>
          </a:prstGeom>
          <a:solidFill>
            <a:srgbClr val="EEECE1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rtlCol="0" anchor="ctr"/>
          <a:lstStyle/>
          <a:p>
            <a:pPr algn="ctr">
              <a:defRPr/>
            </a:pPr>
            <a:r>
              <a:rPr lang="en-US" sz="1200" dirty="0">
                <a:solidFill>
                  <a:sysClr val="windowText" lastClr="000000"/>
                </a:solidFill>
                <a:latin typeface="Calibri"/>
                <a:ea typeface="ＭＳ Ｐゴシック"/>
                <a:cs typeface="Calibri"/>
              </a:rPr>
              <a:t>Asset Consumer</a:t>
            </a:r>
          </a:p>
        </p:txBody>
      </p:sp>
      <p:sp>
        <p:nvSpPr>
          <p:cNvPr id="135" name="Rectangle 134">
            <a:hlinkClick r:id="rId3" action="ppaction://hlinksldjump"/>
            <a:extLst>
              <a:ext uri="{FF2B5EF4-FFF2-40B4-BE49-F238E27FC236}">
                <a16:creationId xmlns:a16="http://schemas.microsoft.com/office/drawing/2014/main" id="{13C02E57-32FC-B446-BDB4-B6720DD1849E}"/>
              </a:ext>
            </a:extLst>
          </p:cNvPr>
          <p:cNvSpPr/>
          <p:nvPr/>
        </p:nvSpPr>
        <p:spPr>
          <a:xfrm>
            <a:off x="2096053" y="4221257"/>
            <a:ext cx="1531674" cy="442472"/>
          </a:xfrm>
          <a:prstGeom prst="rect">
            <a:avLst/>
          </a:prstGeom>
          <a:solidFill>
            <a:srgbClr val="EEECE1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none" tIns="0" bIns="0" rtlCol="0" anchor="ctr"/>
          <a:lstStyle/>
          <a:p>
            <a:pPr algn="ctr">
              <a:defRPr/>
            </a:pPr>
            <a:r>
              <a:rPr lang="en-US" sz="1200" dirty="0">
                <a:solidFill>
                  <a:sysClr val="windowText" lastClr="000000"/>
                </a:solidFill>
                <a:latin typeface="Calibri"/>
                <a:ea typeface="ＭＳ Ｐゴシック"/>
                <a:cs typeface="Calibri"/>
              </a:rPr>
              <a:t>Data Infrastructure</a:t>
            </a:r>
          </a:p>
        </p:txBody>
      </p:sp>
      <p:pic>
        <p:nvPicPr>
          <p:cNvPr id="136" name="Picture 135" descr="Atlas Metadata Areas.png">
            <a:extLst>
              <a:ext uri="{FF2B5EF4-FFF2-40B4-BE49-F238E27FC236}">
                <a16:creationId xmlns:a16="http://schemas.microsoft.com/office/drawing/2014/main" id="{369710D6-5C58-1643-B4CB-DDEDC1BFA4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6428" y="1559631"/>
            <a:ext cx="4644572" cy="2639091"/>
          </a:xfrm>
          <a:prstGeom prst="rect">
            <a:avLst/>
          </a:prstGeom>
        </p:spPr>
      </p:pic>
      <p:sp>
        <p:nvSpPr>
          <p:cNvPr id="137" name="Rectangle 136">
            <a:hlinkClick r:id="" action="ppaction://noaction"/>
            <a:extLst>
              <a:ext uri="{FF2B5EF4-FFF2-40B4-BE49-F238E27FC236}">
                <a16:creationId xmlns:a16="http://schemas.microsoft.com/office/drawing/2014/main" id="{5EE82C80-DCA8-8C46-8A7F-83B8210DA4C0}"/>
              </a:ext>
            </a:extLst>
          </p:cNvPr>
          <p:cNvSpPr/>
          <p:nvPr/>
        </p:nvSpPr>
        <p:spPr>
          <a:xfrm>
            <a:off x="407025" y="2879185"/>
            <a:ext cx="1688393" cy="390910"/>
          </a:xfrm>
          <a:prstGeom prst="rect">
            <a:avLst/>
          </a:prstGeom>
          <a:solidFill>
            <a:srgbClr val="EEECE1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none" t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ＭＳ Ｐゴシック"/>
                <a:cs typeface="Calibri"/>
              </a:rPr>
              <a:t>Data Privacy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ＭＳ Ｐゴシック"/>
              <a:cs typeface="Calibri"/>
            </a:endParaRPr>
          </a:p>
        </p:txBody>
      </p:sp>
      <p:sp>
        <p:nvSpPr>
          <p:cNvPr id="138" name="Rectangle 137">
            <a:hlinkClick r:id="" action="ppaction://noaction"/>
            <a:extLst>
              <a:ext uri="{FF2B5EF4-FFF2-40B4-BE49-F238E27FC236}">
                <a16:creationId xmlns:a16="http://schemas.microsoft.com/office/drawing/2014/main" id="{C8BC3187-E39A-CE42-86C1-9D8615A6E085}"/>
              </a:ext>
            </a:extLst>
          </p:cNvPr>
          <p:cNvSpPr/>
          <p:nvPr/>
        </p:nvSpPr>
        <p:spPr>
          <a:xfrm>
            <a:off x="3291018" y="1040895"/>
            <a:ext cx="1139549" cy="467311"/>
          </a:xfrm>
          <a:prstGeom prst="rect">
            <a:avLst/>
          </a:prstGeom>
          <a:solidFill>
            <a:srgbClr val="EEECE1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none" tIns="0" bIns="0" rtlCol="0" anchor="ctr"/>
          <a:lstStyle/>
          <a:p>
            <a:pPr algn="ctr">
              <a:defRPr/>
            </a:pPr>
            <a:r>
              <a:rPr lang="en-US" sz="1200" dirty="0">
                <a:solidFill>
                  <a:sysClr val="windowText" lastClr="000000"/>
                </a:solidFill>
                <a:latin typeface="Calibri"/>
                <a:ea typeface="ＭＳ Ｐゴシック"/>
                <a:cs typeface="Calibri"/>
              </a:rPr>
              <a:t>Asset Lineage</a:t>
            </a:r>
          </a:p>
        </p:txBody>
      </p:sp>
    </p:spTree>
    <p:extLst>
      <p:ext uri="{BB962C8B-B14F-4D97-AF65-F5344CB8AC3E}">
        <p14:creationId xmlns:p14="http://schemas.microsoft.com/office/powerpoint/2010/main" val="941634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1CD81E20-7549-284C-97CC-8E7F52AA91FE}"/>
              </a:ext>
            </a:extLst>
          </p:cNvPr>
          <p:cNvSpPr/>
          <p:nvPr/>
        </p:nvSpPr>
        <p:spPr>
          <a:xfrm>
            <a:off x="1017672" y="3732805"/>
            <a:ext cx="981308" cy="519063"/>
          </a:xfrm>
          <a:prstGeom prst="roundRect">
            <a:avLst/>
          </a:prstGeom>
          <a:solidFill>
            <a:srgbClr val="6DCC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n w="0"/>
              <a:solidFill>
                <a:schemeClr val="accent6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10299F-2A13-064B-BDB0-24BF3F220D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OMAG Servers – Metadata Servers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675017-E5AD-2A45-9BD4-2364951D625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Clr>
                <a:srgbClr val="434343"/>
              </a:buClr>
              <a:buSzPct val="25000"/>
              <a:buFont typeface="Arial"/>
              <a:buNone/>
            </a:pPr>
            <a:fld id="{00000000-1234-1234-1234-123412341234}" type="slidenum">
              <a:rPr lang="en-US" sz="1000" smtClean="0"/>
              <a:pPr>
                <a:buClr>
                  <a:srgbClr val="434343"/>
                </a:buClr>
                <a:buSzPct val="25000"/>
                <a:buFont typeface="Arial"/>
                <a:buNone/>
              </a:pPr>
              <a:t>16</a:t>
            </a:fld>
            <a:endParaRPr lang="en-US" sz="1000"/>
          </a:p>
        </p:txBody>
      </p:sp>
      <p:pic>
        <p:nvPicPr>
          <p:cNvPr id="6" name="Picture 5" descr="A black and red text&#10;&#10;Description automatically generated">
            <a:extLst>
              <a:ext uri="{FF2B5EF4-FFF2-40B4-BE49-F238E27FC236}">
                <a16:creationId xmlns:a16="http://schemas.microsoft.com/office/drawing/2014/main" id="{BF2CC766-2DB0-7F4B-B1B3-973A19F53F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558" y="1151163"/>
            <a:ext cx="7134382" cy="3193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9534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6A4B4FB-857C-7041-95D6-25CDF55EA9DA}"/>
              </a:ext>
            </a:extLst>
          </p:cNvPr>
          <p:cNvSpPr/>
          <p:nvPr/>
        </p:nvSpPr>
        <p:spPr>
          <a:xfrm>
            <a:off x="359200" y="1087655"/>
            <a:ext cx="3558282" cy="1780673"/>
          </a:xfrm>
          <a:prstGeom prst="rect">
            <a:avLst/>
          </a:prstGeom>
          <a:solidFill>
            <a:srgbClr val="6DCC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n w="0"/>
              <a:solidFill>
                <a:schemeClr val="accent6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8D1B06B-9520-9844-A40D-F571EAB3D739}"/>
              </a:ext>
            </a:extLst>
          </p:cNvPr>
          <p:cNvSpPr/>
          <p:nvPr/>
        </p:nvSpPr>
        <p:spPr>
          <a:xfrm>
            <a:off x="4881470" y="1087654"/>
            <a:ext cx="3558282" cy="1780673"/>
          </a:xfrm>
          <a:prstGeom prst="rect">
            <a:avLst/>
          </a:prstGeom>
          <a:solidFill>
            <a:srgbClr val="6DCC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n w="0"/>
              <a:solidFill>
                <a:schemeClr val="accent6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EE5F3B-0698-1C49-B598-313FFA521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Importance of the distributed graph model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FD1DCFC-64BF-E84E-87D3-FE97A83A6F6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Clr>
                <a:srgbClr val="434343"/>
              </a:buClr>
              <a:buSzPct val="25000"/>
              <a:buFont typeface="Arial"/>
              <a:buNone/>
            </a:pPr>
            <a:fld id="{00000000-1234-1234-1234-123412341234}" type="slidenum">
              <a:rPr lang="en-US" sz="1000" smtClean="0"/>
              <a:pPr>
                <a:buClr>
                  <a:srgbClr val="434343"/>
                </a:buClr>
                <a:buSzPct val="25000"/>
                <a:buFont typeface="Arial"/>
                <a:buNone/>
              </a:pPr>
              <a:t>17</a:t>
            </a:fld>
            <a:endParaRPr lang="en-US" sz="100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AC602FE-51FF-7540-9881-4409FD81EB35}"/>
              </a:ext>
            </a:extLst>
          </p:cNvPr>
          <p:cNvSpPr/>
          <p:nvPr/>
        </p:nvSpPr>
        <p:spPr>
          <a:xfrm>
            <a:off x="741145" y="1318661"/>
            <a:ext cx="1174282" cy="779647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Database</a:t>
            </a:r>
          </a:p>
          <a:p>
            <a:pPr algn="ctr"/>
            <a:r>
              <a:rPr lang="en-US" sz="900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Column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0557B47-EF9E-C24D-B3ED-CA3A9B8E273C}"/>
              </a:ext>
            </a:extLst>
          </p:cNvPr>
          <p:cNvSpPr/>
          <p:nvPr/>
        </p:nvSpPr>
        <p:spPr>
          <a:xfrm>
            <a:off x="5407794" y="1318660"/>
            <a:ext cx="1174282" cy="779647"/>
          </a:xfrm>
          <a:prstGeom prst="ellipse">
            <a:avLst/>
          </a:prstGeom>
          <a:solidFill>
            <a:srgbClr val="FFB7FF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Glossary Term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C1660D8-042C-BF42-B907-ADF5A452127E}"/>
              </a:ext>
            </a:extLst>
          </p:cNvPr>
          <p:cNvSpPr txBox="1"/>
          <p:nvPr/>
        </p:nvSpPr>
        <p:spPr>
          <a:xfrm>
            <a:off x="310578" y="2560549"/>
            <a:ext cx="8611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Server 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70555F2-9877-7E47-A398-4728BB435F73}"/>
              </a:ext>
            </a:extLst>
          </p:cNvPr>
          <p:cNvSpPr txBox="1"/>
          <p:nvPr/>
        </p:nvSpPr>
        <p:spPr>
          <a:xfrm>
            <a:off x="7578619" y="2560550"/>
            <a:ext cx="8611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Server 2</a:t>
            </a:r>
          </a:p>
        </p:txBody>
      </p:sp>
      <p:sp>
        <p:nvSpPr>
          <p:cNvPr id="20" name="Rounded Rectangular Callout 19">
            <a:extLst>
              <a:ext uri="{FF2B5EF4-FFF2-40B4-BE49-F238E27FC236}">
                <a16:creationId xmlns:a16="http://schemas.microsoft.com/office/drawing/2014/main" id="{E2B853D2-7AB1-B346-88A9-64D6D9F8BAFD}"/>
              </a:ext>
            </a:extLst>
          </p:cNvPr>
          <p:cNvSpPr/>
          <p:nvPr/>
        </p:nvSpPr>
        <p:spPr>
          <a:xfrm>
            <a:off x="3607869" y="3690448"/>
            <a:ext cx="1347538" cy="618335"/>
          </a:xfrm>
          <a:prstGeom prst="wedgeRoundRectCallout">
            <a:avLst>
              <a:gd name="adj1" fmla="val -178969"/>
              <a:gd name="adj2" fmla="val -342227"/>
              <a:gd name="adj3" fmla="val 16667"/>
            </a:avLst>
          </a:prstGeom>
          <a:solidFill>
            <a:srgbClr val="FFFF0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Entity</a:t>
            </a:r>
          </a:p>
        </p:txBody>
      </p:sp>
      <p:sp>
        <p:nvSpPr>
          <p:cNvPr id="21" name="Rounded Rectangular Callout 20">
            <a:extLst>
              <a:ext uri="{FF2B5EF4-FFF2-40B4-BE49-F238E27FC236}">
                <a16:creationId xmlns:a16="http://schemas.microsoft.com/office/drawing/2014/main" id="{90CF99E5-1BE8-2743-B790-8CA5790E7F2C}"/>
              </a:ext>
            </a:extLst>
          </p:cNvPr>
          <p:cNvSpPr/>
          <p:nvPr/>
        </p:nvSpPr>
        <p:spPr>
          <a:xfrm>
            <a:off x="3607869" y="3690448"/>
            <a:ext cx="1347538" cy="618335"/>
          </a:xfrm>
          <a:prstGeom prst="wedgeRoundRectCallout">
            <a:avLst>
              <a:gd name="adj1" fmla="val 104602"/>
              <a:gd name="adj2" fmla="val -311094"/>
              <a:gd name="adj3" fmla="val 16667"/>
            </a:avLst>
          </a:prstGeom>
          <a:solidFill>
            <a:srgbClr val="FFFF0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Entity</a:t>
            </a:r>
          </a:p>
        </p:txBody>
      </p:sp>
    </p:spTree>
    <p:extLst>
      <p:ext uri="{BB962C8B-B14F-4D97-AF65-F5344CB8AC3E}">
        <p14:creationId xmlns:p14="http://schemas.microsoft.com/office/powerpoint/2010/main" val="36279653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6A4B4FB-857C-7041-95D6-25CDF55EA9DA}"/>
              </a:ext>
            </a:extLst>
          </p:cNvPr>
          <p:cNvSpPr/>
          <p:nvPr/>
        </p:nvSpPr>
        <p:spPr>
          <a:xfrm>
            <a:off x="359200" y="1087655"/>
            <a:ext cx="3558282" cy="1780673"/>
          </a:xfrm>
          <a:prstGeom prst="rect">
            <a:avLst/>
          </a:prstGeom>
          <a:solidFill>
            <a:srgbClr val="6DCC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n w="0"/>
              <a:solidFill>
                <a:schemeClr val="accent6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8D1B06B-9520-9844-A40D-F571EAB3D739}"/>
              </a:ext>
            </a:extLst>
          </p:cNvPr>
          <p:cNvSpPr/>
          <p:nvPr/>
        </p:nvSpPr>
        <p:spPr>
          <a:xfrm>
            <a:off x="4881470" y="1087654"/>
            <a:ext cx="3558282" cy="1780673"/>
          </a:xfrm>
          <a:prstGeom prst="rect">
            <a:avLst/>
          </a:prstGeom>
          <a:solidFill>
            <a:srgbClr val="6DCC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n w="0"/>
              <a:solidFill>
                <a:schemeClr val="accent6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EE5F3B-0698-1C49-B598-313FFA521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Importance of the distributed graph model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FD1DCFC-64BF-E84E-87D3-FE97A83A6F6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Clr>
                <a:srgbClr val="434343"/>
              </a:buClr>
              <a:buSzPct val="25000"/>
              <a:buFont typeface="Arial"/>
              <a:buNone/>
            </a:pPr>
            <a:fld id="{00000000-1234-1234-1234-123412341234}" type="slidenum">
              <a:rPr lang="en-US" sz="1000" smtClean="0"/>
              <a:pPr>
                <a:buClr>
                  <a:srgbClr val="434343"/>
                </a:buClr>
                <a:buSzPct val="25000"/>
                <a:buFont typeface="Arial"/>
                <a:buNone/>
              </a:pPr>
              <a:t>18</a:t>
            </a:fld>
            <a:endParaRPr lang="en-US" sz="100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AC602FE-51FF-7540-9881-4409FD81EB35}"/>
              </a:ext>
            </a:extLst>
          </p:cNvPr>
          <p:cNvSpPr/>
          <p:nvPr/>
        </p:nvSpPr>
        <p:spPr>
          <a:xfrm>
            <a:off x="741145" y="1318661"/>
            <a:ext cx="1174282" cy="779647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Database</a:t>
            </a:r>
          </a:p>
          <a:p>
            <a:pPr algn="ctr"/>
            <a:r>
              <a:rPr lang="en-US" sz="900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Column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0557B47-EF9E-C24D-B3ED-CA3A9B8E273C}"/>
              </a:ext>
            </a:extLst>
          </p:cNvPr>
          <p:cNvSpPr/>
          <p:nvPr/>
        </p:nvSpPr>
        <p:spPr>
          <a:xfrm>
            <a:off x="5407794" y="1318660"/>
            <a:ext cx="1174282" cy="779647"/>
          </a:xfrm>
          <a:prstGeom prst="ellipse">
            <a:avLst/>
          </a:prstGeom>
          <a:solidFill>
            <a:srgbClr val="FFB7FF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Glossary</a:t>
            </a:r>
          </a:p>
          <a:p>
            <a:pPr algn="ctr"/>
            <a:r>
              <a:rPr lang="en-US" sz="1000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Term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89ED430-1EBA-E24F-8EAB-E0CFE065ED95}"/>
              </a:ext>
            </a:extLst>
          </p:cNvPr>
          <p:cNvSpPr/>
          <p:nvPr/>
        </p:nvSpPr>
        <p:spPr>
          <a:xfrm>
            <a:off x="2638053" y="1318660"/>
            <a:ext cx="1174282" cy="779647"/>
          </a:xfrm>
          <a:prstGeom prst="ellipse">
            <a:avLst/>
          </a:prstGeom>
          <a:solidFill>
            <a:srgbClr val="FFB7FF"/>
          </a:solidFill>
          <a:ln>
            <a:solidFill>
              <a:schemeClr val="accent3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Glossary Term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47D35E2-986F-BC47-8743-98426D21FC5D}"/>
              </a:ext>
            </a:extLst>
          </p:cNvPr>
          <p:cNvSpPr/>
          <p:nvPr/>
        </p:nvSpPr>
        <p:spPr>
          <a:xfrm>
            <a:off x="1607418" y="2319687"/>
            <a:ext cx="1289785" cy="327259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100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Meaning</a:t>
            </a:r>
          </a:p>
        </p:txBody>
      </p:sp>
      <p:sp>
        <p:nvSpPr>
          <p:cNvPr id="11" name="Left Arrow 10">
            <a:extLst>
              <a:ext uri="{FF2B5EF4-FFF2-40B4-BE49-F238E27FC236}">
                <a16:creationId xmlns:a16="http://schemas.microsoft.com/office/drawing/2014/main" id="{9869E43E-FC4A-0E4C-99F0-6A250A56EB18}"/>
              </a:ext>
            </a:extLst>
          </p:cNvPr>
          <p:cNvSpPr/>
          <p:nvPr/>
        </p:nvSpPr>
        <p:spPr>
          <a:xfrm>
            <a:off x="4013735" y="1626669"/>
            <a:ext cx="779646" cy="163630"/>
          </a:xfrm>
          <a:prstGeom prst="leftArrow">
            <a:avLst/>
          </a:prstGeom>
          <a:solidFill>
            <a:srgbClr val="6DCC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n w="0"/>
              <a:solidFill>
                <a:schemeClr val="accent6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C1660D8-042C-BF42-B907-ADF5A452127E}"/>
              </a:ext>
            </a:extLst>
          </p:cNvPr>
          <p:cNvSpPr txBox="1"/>
          <p:nvPr/>
        </p:nvSpPr>
        <p:spPr>
          <a:xfrm>
            <a:off x="310578" y="2560549"/>
            <a:ext cx="8611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Server 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70555F2-9877-7E47-A398-4728BB435F73}"/>
              </a:ext>
            </a:extLst>
          </p:cNvPr>
          <p:cNvSpPr txBox="1"/>
          <p:nvPr/>
        </p:nvSpPr>
        <p:spPr>
          <a:xfrm>
            <a:off x="7578619" y="2560550"/>
            <a:ext cx="8611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Server 2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298132F-F950-8448-BB4C-47C18A77AA6B}"/>
              </a:ext>
            </a:extLst>
          </p:cNvPr>
          <p:cNvCxnSpPr>
            <a:stCxn id="4" idx="6"/>
            <a:endCxn id="9" idx="2"/>
          </p:cNvCxnSpPr>
          <p:nvPr/>
        </p:nvCxnSpPr>
        <p:spPr>
          <a:xfrm flipV="1">
            <a:off x="1915427" y="1708484"/>
            <a:ext cx="722626" cy="1"/>
          </a:xfrm>
          <a:prstGeom prst="line">
            <a:avLst/>
          </a:prstGeom>
          <a:ln w="28575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BF8FA54-29AB-C646-8C35-9E5173136104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2252311" y="1707887"/>
            <a:ext cx="0" cy="611800"/>
          </a:xfrm>
          <a:prstGeom prst="line">
            <a:avLst/>
          </a:prstGeom>
          <a:ln w="28575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ounded Rectangular Callout 17">
            <a:extLst>
              <a:ext uri="{FF2B5EF4-FFF2-40B4-BE49-F238E27FC236}">
                <a16:creationId xmlns:a16="http://schemas.microsoft.com/office/drawing/2014/main" id="{A8B4690E-AB17-5B41-9AAD-0E5EC0E64B42}"/>
              </a:ext>
            </a:extLst>
          </p:cNvPr>
          <p:cNvSpPr/>
          <p:nvPr/>
        </p:nvSpPr>
        <p:spPr>
          <a:xfrm>
            <a:off x="2942365" y="3530154"/>
            <a:ext cx="1071370" cy="618335"/>
          </a:xfrm>
          <a:prstGeom prst="wedgeRoundRectCallout">
            <a:avLst>
              <a:gd name="adj1" fmla="val 3173"/>
              <a:gd name="adj2" fmla="val -293971"/>
              <a:gd name="adj3" fmla="val 16667"/>
            </a:avLst>
          </a:prstGeom>
          <a:solidFill>
            <a:srgbClr val="FFFF0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Reference</a:t>
            </a:r>
          </a:p>
          <a:p>
            <a:pPr algn="ctr"/>
            <a:r>
              <a:rPr lang="en-US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Copy</a:t>
            </a:r>
          </a:p>
        </p:txBody>
      </p:sp>
      <p:sp>
        <p:nvSpPr>
          <p:cNvPr id="19" name="Rounded Rectangular Callout 18">
            <a:extLst>
              <a:ext uri="{FF2B5EF4-FFF2-40B4-BE49-F238E27FC236}">
                <a16:creationId xmlns:a16="http://schemas.microsoft.com/office/drawing/2014/main" id="{D5EEAEBE-432F-F54D-8FBB-2D836EDA965B}"/>
              </a:ext>
            </a:extLst>
          </p:cNvPr>
          <p:cNvSpPr/>
          <p:nvPr/>
        </p:nvSpPr>
        <p:spPr>
          <a:xfrm>
            <a:off x="702643" y="3805008"/>
            <a:ext cx="1347538" cy="618335"/>
          </a:xfrm>
          <a:prstGeom prst="wedgeRoundRectCallout">
            <a:avLst>
              <a:gd name="adj1" fmla="val 48173"/>
              <a:gd name="adj2" fmla="val -234819"/>
              <a:gd name="adj3" fmla="val 16667"/>
            </a:avLst>
          </a:prstGeom>
          <a:solidFill>
            <a:srgbClr val="FFFF0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Relationship</a:t>
            </a:r>
          </a:p>
        </p:txBody>
      </p:sp>
    </p:spTree>
    <p:extLst>
      <p:ext uri="{BB962C8B-B14F-4D97-AF65-F5344CB8AC3E}">
        <p14:creationId xmlns:p14="http://schemas.microsoft.com/office/powerpoint/2010/main" val="16163950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6A4B4FB-857C-7041-95D6-25CDF55EA9DA}"/>
              </a:ext>
            </a:extLst>
          </p:cNvPr>
          <p:cNvSpPr/>
          <p:nvPr/>
        </p:nvSpPr>
        <p:spPr>
          <a:xfrm>
            <a:off x="359200" y="1087655"/>
            <a:ext cx="3558282" cy="1780673"/>
          </a:xfrm>
          <a:prstGeom prst="rect">
            <a:avLst/>
          </a:prstGeom>
          <a:solidFill>
            <a:srgbClr val="6DCC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n w="0"/>
              <a:solidFill>
                <a:schemeClr val="accent6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8D1B06B-9520-9844-A40D-F571EAB3D739}"/>
              </a:ext>
            </a:extLst>
          </p:cNvPr>
          <p:cNvSpPr/>
          <p:nvPr/>
        </p:nvSpPr>
        <p:spPr>
          <a:xfrm>
            <a:off x="4881470" y="1087654"/>
            <a:ext cx="3558282" cy="1780673"/>
          </a:xfrm>
          <a:prstGeom prst="rect">
            <a:avLst/>
          </a:prstGeom>
          <a:solidFill>
            <a:srgbClr val="6DCC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n w="0"/>
              <a:solidFill>
                <a:schemeClr val="accent6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6C700D2-FC53-7B4D-9F42-9C162FDDBAB6}"/>
              </a:ext>
            </a:extLst>
          </p:cNvPr>
          <p:cNvSpPr/>
          <p:nvPr/>
        </p:nvSpPr>
        <p:spPr>
          <a:xfrm>
            <a:off x="2704556" y="3020727"/>
            <a:ext cx="3558282" cy="1780673"/>
          </a:xfrm>
          <a:prstGeom prst="rect">
            <a:avLst/>
          </a:prstGeom>
          <a:solidFill>
            <a:srgbClr val="6DCC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n w="0"/>
              <a:solidFill>
                <a:schemeClr val="accent6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EE5F3B-0698-1C49-B598-313FFA521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Importance of the distributed graph model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FD1DCFC-64BF-E84E-87D3-FE97A83A6F6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Clr>
                <a:srgbClr val="434343"/>
              </a:buClr>
              <a:buSzPct val="25000"/>
              <a:buFont typeface="Arial"/>
              <a:buNone/>
            </a:pPr>
            <a:fld id="{00000000-1234-1234-1234-123412341234}" type="slidenum">
              <a:rPr lang="en-US" sz="1000" smtClean="0"/>
              <a:pPr>
                <a:buClr>
                  <a:srgbClr val="434343"/>
                </a:buClr>
                <a:buSzPct val="25000"/>
                <a:buFont typeface="Arial"/>
                <a:buNone/>
              </a:pPr>
              <a:t>19</a:t>
            </a:fld>
            <a:endParaRPr lang="en-US" sz="100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AC602FE-51FF-7540-9881-4409FD81EB35}"/>
              </a:ext>
            </a:extLst>
          </p:cNvPr>
          <p:cNvSpPr/>
          <p:nvPr/>
        </p:nvSpPr>
        <p:spPr>
          <a:xfrm>
            <a:off x="741145" y="1318661"/>
            <a:ext cx="1174282" cy="779647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Database</a:t>
            </a:r>
          </a:p>
          <a:p>
            <a:pPr algn="ctr"/>
            <a:r>
              <a:rPr lang="en-US" sz="900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Column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0557B47-EF9E-C24D-B3ED-CA3A9B8E273C}"/>
              </a:ext>
            </a:extLst>
          </p:cNvPr>
          <p:cNvSpPr/>
          <p:nvPr/>
        </p:nvSpPr>
        <p:spPr>
          <a:xfrm>
            <a:off x="5407794" y="1318660"/>
            <a:ext cx="1174282" cy="779647"/>
          </a:xfrm>
          <a:prstGeom prst="ellipse">
            <a:avLst/>
          </a:prstGeom>
          <a:solidFill>
            <a:srgbClr val="FFB7FF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Glossary</a:t>
            </a:r>
          </a:p>
          <a:p>
            <a:pPr algn="ctr"/>
            <a:r>
              <a:rPr lang="en-US" sz="1000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Term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C1660D8-042C-BF42-B907-ADF5A452127E}"/>
              </a:ext>
            </a:extLst>
          </p:cNvPr>
          <p:cNvSpPr txBox="1"/>
          <p:nvPr/>
        </p:nvSpPr>
        <p:spPr>
          <a:xfrm>
            <a:off x="310578" y="2560549"/>
            <a:ext cx="8611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Server 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CAAB2E9-FDEA-2D4B-B98B-5320D2095107}"/>
              </a:ext>
            </a:extLst>
          </p:cNvPr>
          <p:cNvSpPr txBox="1"/>
          <p:nvPr/>
        </p:nvSpPr>
        <p:spPr>
          <a:xfrm>
            <a:off x="2704556" y="4493623"/>
            <a:ext cx="8611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Server 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70555F2-9877-7E47-A398-4728BB435F73}"/>
              </a:ext>
            </a:extLst>
          </p:cNvPr>
          <p:cNvSpPr txBox="1"/>
          <p:nvPr/>
        </p:nvSpPr>
        <p:spPr>
          <a:xfrm>
            <a:off x="7578619" y="2560550"/>
            <a:ext cx="8611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Server 2</a:t>
            </a:r>
          </a:p>
        </p:txBody>
      </p:sp>
      <p:sp>
        <p:nvSpPr>
          <p:cNvPr id="15" name="Bent Arrow 14">
            <a:extLst>
              <a:ext uri="{FF2B5EF4-FFF2-40B4-BE49-F238E27FC236}">
                <a16:creationId xmlns:a16="http://schemas.microsoft.com/office/drawing/2014/main" id="{A28ED47A-13B7-D148-BE98-36F905222D98}"/>
              </a:ext>
            </a:extLst>
          </p:cNvPr>
          <p:cNvSpPr/>
          <p:nvPr/>
        </p:nvSpPr>
        <p:spPr>
          <a:xfrm flipV="1">
            <a:off x="1519045" y="2968796"/>
            <a:ext cx="1058779" cy="1039528"/>
          </a:xfrm>
          <a:prstGeom prst="bentArrow">
            <a:avLst>
              <a:gd name="adj1" fmla="val 9259"/>
              <a:gd name="adj2" fmla="val 9259"/>
              <a:gd name="adj3" fmla="val 9259"/>
              <a:gd name="adj4" fmla="val 43750"/>
            </a:avLst>
          </a:prstGeom>
          <a:solidFill>
            <a:srgbClr val="6DCC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n w="0"/>
              <a:solidFill>
                <a:schemeClr val="accent6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Bent Arrow 17">
            <a:extLst>
              <a:ext uri="{FF2B5EF4-FFF2-40B4-BE49-F238E27FC236}">
                <a16:creationId xmlns:a16="http://schemas.microsoft.com/office/drawing/2014/main" id="{5F9F94C1-5AB2-F74D-B60D-D7F3F045378A}"/>
              </a:ext>
            </a:extLst>
          </p:cNvPr>
          <p:cNvSpPr/>
          <p:nvPr/>
        </p:nvSpPr>
        <p:spPr>
          <a:xfrm rot="10800000">
            <a:off x="6389571" y="3020727"/>
            <a:ext cx="1058779" cy="1039528"/>
          </a:xfrm>
          <a:prstGeom prst="bentArrow">
            <a:avLst>
              <a:gd name="adj1" fmla="val 9259"/>
              <a:gd name="adj2" fmla="val 9259"/>
              <a:gd name="adj3" fmla="val 9259"/>
              <a:gd name="adj4" fmla="val 43750"/>
            </a:avLst>
          </a:prstGeom>
          <a:solidFill>
            <a:srgbClr val="6DCC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n w="0"/>
              <a:solidFill>
                <a:schemeClr val="accent6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39276BCA-48D9-FE4A-BF66-17E8891E23EC}"/>
              </a:ext>
            </a:extLst>
          </p:cNvPr>
          <p:cNvSpPr/>
          <p:nvPr/>
        </p:nvSpPr>
        <p:spPr>
          <a:xfrm>
            <a:off x="2955013" y="3280609"/>
            <a:ext cx="1174282" cy="779647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3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Database Column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6182583F-291C-C848-A7D8-9DE28857CAF7}"/>
              </a:ext>
            </a:extLst>
          </p:cNvPr>
          <p:cNvSpPr/>
          <p:nvPr/>
        </p:nvSpPr>
        <p:spPr>
          <a:xfrm>
            <a:off x="4851921" y="3280608"/>
            <a:ext cx="1174282" cy="779647"/>
          </a:xfrm>
          <a:prstGeom prst="ellipse">
            <a:avLst/>
          </a:prstGeom>
          <a:solidFill>
            <a:srgbClr val="FFB7FF"/>
          </a:solidFill>
          <a:ln>
            <a:solidFill>
              <a:schemeClr val="accent3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Glossary</a:t>
            </a:r>
          </a:p>
          <a:p>
            <a:pPr algn="ctr"/>
            <a:r>
              <a:rPr lang="en-US" sz="1000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Term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79F1220-436A-6E41-9CEC-1953876A0475}"/>
              </a:ext>
            </a:extLst>
          </p:cNvPr>
          <p:cNvGrpSpPr/>
          <p:nvPr/>
        </p:nvGrpSpPr>
        <p:grpSpPr>
          <a:xfrm>
            <a:off x="3821286" y="3669835"/>
            <a:ext cx="1289785" cy="939059"/>
            <a:chOff x="3821286" y="3669835"/>
            <a:chExt cx="1289785" cy="939059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044EDDBD-D7F7-8040-BD90-635040A8EA59}"/>
                </a:ext>
              </a:extLst>
            </p:cNvPr>
            <p:cNvSpPr/>
            <p:nvPr/>
          </p:nvSpPr>
          <p:spPr>
            <a:xfrm>
              <a:off x="3821286" y="4281635"/>
              <a:ext cx="1289785" cy="327259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100" dirty="0">
                  <a:ln w="0"/>
                  <a:solidFill>
                    <a:schemeClr val="accent6">
                      <a:lumMod val="50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Meaning</a:t>
              </a: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E5865015-A9DF-554C-B6BC-8836469A8434}"/>
                </a:ext>
              </a:extLst>
            </p:cNvPr>
            <p:cNvCxnSpPr>
              <a:stCxn id="26" idx="6"/>
              <a:endCxn id="27" idx="2"/>
            </p:cNvCxnSpPr>
            <p:nvPr/>
          </p:nvCxnSpPr>
          <p:spPr>
            <a:xfrm flipV="1">
              <a:off x="4129295" y="3670432"/>
              <a:ext cx="722626" cy="1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8FF47845-5500-E54E-8366-BBB36BE443B6}"/>
                </a:ext>
              </a:extLst>
            </p:cNvPr>
            <p:cNvCxnSpPr>
              <a:cxnSpLocks/>
              <a:endCxn id="28" idx="0"/>
            </p:cNvCxnSpPr>
            <p:nvPr/>
          </p:nvCxnSpPr>
          <p:spPr>
            <a:xfrm>
              <a:off x="4466179" y="3669835"/>
              <a:ext cx="0" cy="611800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874BD8E-E4FF-7040-8746-678CC9104A5B}"/>
              </a:ext>
            </a:extLst>
          </p:cNvPr>
          <p:cNvGrpSpPr/>
          <p:nvPr/>
        </p:nvGrpSpPr>
        <p:grpSpPr>
          <a:xfrm>
            <a:off x="6466114" y="4540792"/>
            <a:ext cx="2590521" cy="307777"/>
            <a:chOff x="6466114" y="4540792"/>
            <a:chExt cx="2590521" cy="307777"/>
          </a:xfrm>
        </p:grpSpPr>
        <p:sp>
          <p:nvSpPr>
            <p:cNvPr id="9" name="Left Arrow 8">
              <a:extLst>
                <a:ext uri="{FF2B5EF4-FFF2-40B4-BE49-F238E27FC236}">
                  <a16:creationId xmlns:a16="http://schemas.microsoft.com/office/drawing/2014/main" id="{037DEE44-FF5E-834D-BE93-BFE1FCF54A57}"/>
                </a:ext>
              </a:extLst>
            </p:cNvPr>
            <p:cNvSpPr/>
            <p:nvPr/>
          </p:nvSpPr>
          <p:spPr>
            <a:xfrm>
              <a:off x="6466114" y="4608894"/>
              <a:ext cx="424543" cy="192506"/>
            </a:xfrm>
            <a:prstGeom prst="leftArrow">
              <a:avLst/>
            </a:prstGeom>
            <a:solidFill>
              <a:srgbClr val="FF99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A4916FF-09E4-0F45-A85D-3E17E5CABEC8}"/>
                </a:ext>
              </a:extLst>
            </p:cNvPr>
            <p:cNvSpPr txBox="1"/>
            <p:nvPr/>
          </p:nvSpPr>
          <p:spPr>
            <a:xfrm>
              <a:off x="6890657" y="4540792"/>
              <a:ext cx="216597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FF9933"/>
                  </a:solidFill>
                </a:rPr>
                <a:t>Egeria Metadata Server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73240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Egeria - open metadata and governance distributed platform</a:t>
            </a:r>
          </a:p>
        </p:txBody>
      </p:sp>
      <p:sp>
        <p:nvSpPr>
          <p:cNvPr id="6" name="Cloud 5"/>
          <p:cNvSpPr/>
          <p:nvPr/>
        </p:nvSpPr>
        <p:spPr>
          <a:xfrm>
            <a:off x="2912635" y="2099084"/>
            <a:ext cx="2635525" cy="1266272"/>
          </a:xfrm>
          <a:prstGeom prst="cloud">
            <a:avLst/>
          </a:prstGeom>
          <a:solidFill>
            <a:srgbClr val="6DCCDE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dirty="0">
                <a:solidFill>
                  <a:srgbClr val="1F497D"/>
                </a:solidFill>
                <a:latin typeface="Calibri"/>
                <a:cs typeface="Calibri"/>
              </a:rPr>
              <a:t>Open Metadata and Governance</a:t>
            </a:r>
          </a:p>
        </p:txBody>
      </p:sp>
      <p:sp>
        <p:nvSpPr>
          <p:cNvPr id="8" name="TextBox 7"/>
          <p:cNvSpPr txBox="1"/>
          <p:nvPr/>
        </p:nvSpPr>
        <p:spPr bwMode="auto">
          <a:xfrm>
            <a:off x="2048189" y="1358623"/>
            <a:ext cx="94758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prstTxWarp prst="textNoShape">
              <a:avLst/>
            </a:prstTxWarp>
            <a:spAutoFit/>
          </a:bodyPr>
          <a:lstStyle/>
          <a:p>
            <a:pPr algn="r"/>
            <a:r>
              <a:rPr lang="en-GB" sz="1600" dirty="0">
                <a:latin typeface="Calibri" pitchFamily="-1" charset="0"/>
              </a:rPr>
              <a:t>BI Tools</a:t>
            </a:r>
          </a:p>
        </p:txBody>
      </p:sp>
      <p:sp>
        <p:nvSpPr>
          <p:cNvPr id="9" name="Left-Right Arrow 8"/>
          <p:cNvSpPr/>
          <p:nvPr/>
        </p:nvSpPr>
        <p:spPr>
          <a:xfrm rot="2536278">
            <a:off x="2727487" y="1786695"/>
            <a:ext cx="587065" cy="315716"/>
          </a:xfrm>
          <a:prstGeom prst="leftRightArrow">
            <a:avLst/>
          </a:prstGeom>
          <a:solidFill>
            <a:srgbClr val="FFFFFF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sp>
        <p:nvSpPr>
          <p:cNvPr id="10" name="Left-Right Arrow 9"/>
          <p:cNvSpPr/>
          <p:nvPr/>
        </p:nvSpPr>
        <p:spPr>
          <a:xfrm rot="2536278">
            <a:off x="5229287" y="3177321"/>
            <a:ext cx="720816" cy="381215"/>
          </a:xfrm>
          <a:prstGeom prst="leftRightArrow">
            <a:avLst>
              <a:gd name="adj1" fmla="val 49274"/>
              <a:gd name="adj2" fmla="val 50000"/>
            </a:avLst>
          </a:prstGeom>
          <a:solidFill>
            <a:srgbClr val="FFFFFF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sp>
        <p:nvSpPr>
          <p:cNvPr id="11" name="Left-Right Arrow 10"/>
          <p:cNvSpPr/>
          <p:nvPr/>
        </p:nvSpPr>
        <p:spPr>
          <a:xfrm rot="18871311">
            <a:off x="5144507" y="1654658"/>
            <a:ext cx="638900" cy="356260"/>
          </a:xfrm>
          <a:prstGeom prst="leftRightArrow">
            <a:avLst/>
          </a:prstGeom>
          <a:solidFill>
            <a:srgbClr val="FFFFFF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sp>
        <p:nvSpPr>
          <p:cNvPr id="12" name="Left-Right Arrow 11"/>
          <p:cNvSpPr/>
          <p:nvPr/>
        </p:nvSpPr>
        <p:spPr>
          <a:xfrm rot="18871311">
            <a:off x="2612056" y="3247374"/>
            <a:ext cx="638900" cy="356260"/>
          </a:xfrm>
          <a:prstGeom prst="leftRightArrow">
            <a:avLst/>
          </a:prstGeom>
          <a:solidFill>
            <a:srgbClr val="FFFFFF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sp>
        <p:nvSpPr>
          <p:cNvPr id="14" name="Left-Right Arrow 13"/>
          <p:cNvSpPr/>
          <p:nvPr/>
        </p:nvSpPr>
        <p:spPr>
          <a:xfrm rot="16200000">
            <a:off x="3742083" y="3605634"/>
            <a:ext cx="638900" cy="356260"/>
          </a:xfrm>
          <a:prstGeom prst="leftRightArrow">
            <a:avLst/>
          </a:prstGeom>
          <a:solidFill>
            <a:srgbClr val="FFFFFF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sp>
        <p:nvSpPr>
          <p:cNvPr id="15" name="TextBox 14"/>
          <p:cNvSpPr txBox="1"/>
          <p:nvPr/>
        </p:nvSpPr>
        <p:spPr bwMode="auto">
          <a:xfrm>
            <a:off x="6370524" y="2320462"/>
            <a:ext cx="1960775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prstTxWarp prst="textNoShape">
              <a:avLst/>
            </a:prstTxWarp>
            <a:spAutoFit/>
          </a:bodyPr>
          <a:lstStyle/>
          <a:p>
            <a:r>
              <a:rPr lang="en-GB" sz="1600" dirty="0">
                <a:latin typeface="Calibri" pitchFamily="-1" charset="0"/>
              </a:rPr>
              <a:t>ETL and Data Movement Engines</a:t>
            </a:r>
          </a:p>
        </p:txBody>
      </p:sp>
      <p:sp>
        <p:nvSpPr>
          <p:cNvPr id="16" name="TextBox 15"/>
          <p:cNvSpPr txBox="1"/>
          <p:nvPr/>
        </p:nvSpPr>
        <p:spPr bwMode="auto">
          <a:xfrm>
            <a:off x="5376267" y="1245055"/>
            <a:ext cx="2186258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prstTxWarp prst="textNoShape">
              <a:avLst/>
            </a:prstTxWarp>
            <a:spAutoFit/>
          </a:bodyPr>
          <a:lstStyle/>
          <a:p>
            <a:r>
              <a:rPr lang="en-GB" sz="1600" dirty="0">
                <a:latin typeface="Calibri" pitchFamily="-1" charset="0"/>
              </a:rPr>
              <a:t>Analytics and AI Tools</a:t>
            </a:r>
          </a:p>
        </p:txBody>
      </p:sp>
      <p:sp>
        <p:nvSpPr>
          <p:cNvPr id="17" name="TextBox 16"/>
          <p:cNvSpPr txBox="1"/>
          <p:nvPr/>
        </p:nvSpPr>
        <p:spPr bwMode="auto">
          <a:xfrm>
            <a:off x="3078045" y="4149704"/>
            <a:ext cx="1960775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600" dirty="0">
                <a:latin typeface="Calibri" pitchFamily="-1" charset="0"/>
              </a:rPr>
              <a:t>Virtualization Platform</a:t>
            </a:r>
          </a:p>
        </p:txBody>
      </p:sp>
      <p:sp>
        <p:nvSpPr>
          <p:cNvPr id="18" name="TextBox 17"/>
          <p:cNvSpPr txBox="1"/>
          <p:nvPr/>
        </p:nvSpPr>
        <p:spPr bwMode="auto">
          <a:xfrm>
            <a:off x="3109021" y="1075995"/>
            <a:ext cx="196077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600" dirty="0">
                <a:latin typeface="Calibri" pitchFamily="-1" charset="0"/>
              </a:rPr>
              <a:t>Governance tools</a:t>
            </a:r>
          </a:p>
        </p:txBody>
      </p:sp>
      <p:sp>
        <p:nvSpPr>
          <p:cNvPr id="19" name="TextBox 18"/>
          <p:cNvSpPr txBox="1"/>
          <p:nvPr/>
        </p:nvSpPr>
        <p:spPr bwMode="auto">
          <a:xfrm>
            <a:off x="1203922" y="3382980"/>
            <a:ext cx="141691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prstTxWarp prst="textNoShape">
              <a:avLst/>
            </a:prstTxWarp>
            <a:spAutoFit/>
          </a:bodyPr>
          <a:lstStyle/>
          <a:p>
            <a:r>
              <a:rPr lang="en-GB" sz="1600" dirty="0">
                <a:latin typeface="Calibri" pitchFamily="-1" charset="0"/>
              </a:rPr>
              <a:t>Data Platforms</a:t>
            </a:r>
          </a:p>
        </p:txBody>
      </p:sp>
      <p:sp>
        <p:nvSpPr>
          <p:cNvPr id="20" name="Slide Number Placeholder 2">
            <a:extLst>
              <a:ext uri="{FF2B5EF4-FFF2-40B4-BE49-F238E27FC236}">
                <a16:creationId xmlns:a16="http://schemas.microsoft.com/office/drawing/2014/main" id="{3DCCEB5B-492B-164C-BCB6-9E44B0797793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56782" y="4956626"/>
            <a:ext cx="548699" cy="180170"/>
          </a:xfrm>
        </p:spPr>
        <p:txBody>
          <a:bodyPr/>
          <a:lstStyle/>
          <a:p>
            <a:pPr>
              <a:buClr>
                <a:srgbClr val="434343"/>
              </a:buClr>
              <a:buSzPct val="25000"/>
              <a:buFont typeface="Arial"/>
              <a:buNone/>
            </a:pPr>
            <a:fld id="{00000000-1234-1234-1234-123412341234}" type="slidenum">
              <a:rPr lang="en-US" sz="1000" smtClean="0"/>
              <a:pPr>
                <a:buClr>
                  <a:srgbClr val="434343"/>
                </a:buClr>
                <a:buSzPct val="25000"/>
                <a:buFont typeface="Arial"/>
                <a:buNone/>
              </a:pPr>
              <a:t>2</a:t>
            </a:fld>
            <a:endParaRPr lang="en-US" sz="10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5925027-B7E5-1F49-B46A-1B7953232645}"/>
              </a:ext>
            </a:extLst>
          </p:cNvPr>
          <p:cNvSpPr txBox="1"/>
          <p:nvPr/>
        </p:nvSpPr>
        <p:spPr bwMode="auto">
          <a:xfrm>
            <a:off x="589386" y="2486900"/>
            <a:ext cx="150088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prstTxWarp prst="textNoShape">
              <a:avLst/>
            </a:prstTxWarp>
            <a:spAutoFit/>
          </a:bodyPr>
          <a:lstStyle/>
          <a:p>
            <a:pPr algn="r"/>
            <a:r>
              <a:rPr lang="en-GB" sz="1600" dirty="0">
                <a:latin typeface="Calibri" pitchFamily="-1" charset="0"/>
              </a:rPr>
              <a:t>Security Tools</a:t>
            </a:r>
          </a:p>
        </p:txBody>
      </p:sp>
      <p:sp>
        <p:nvSpPr>
          <p:cNvPr id="22" name="Left-Right Arrow 21">
            <a:extLst>
              <a:ext uri="{FF2B5EF4-FFF2-40B4-BE49-F238E27FC236}">
                <a16:creationId xmlns:a16="http://schemas.microsoft.com/office/drawing/2014/main" id="{36BA2AC2-1222-2149-9DD7-7CA37ABAFE6A}"/>
              </a:ext>
            </a:extLst>
          </p:cNvPr>
          <p:cNvSpPr/>
          <p:nvPr/>
        </p:nvSpPr>
        <p:spPr>
          <a:xfrm>
            <a:off x="2182665" y="2503630"/>
            <a:ext cx="587065" cy="315716"/>
          </a:xfrm>
          <a:prstGeom prst="leftRightArrow">
            <a:avLst/>
          </a:prstGeom>
          <a:solidFill>
            <a:srgbClr val="FFFFFF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sp>
        <p:nvSpPr>
          <p:cNvPr id="24" name="Left-Right Arrow 23">
            <a:extLst>
              <a:ext uri="{FF2B5EF4-FFF2-40B4-BE49-F238E27FC236}">
                <a16:creationId xmlns:a16="http://schemas.microsoft.com/office/drawing/2014/main" id="{63F62984-3721-4341-AAE0-AF3B3B55DF15}"/>
              </a:ext>
            </a:extLst>
          </p:cNvPr>
          <p:cNvSpPr/>
          <p:nvPr/>
        </p:nvSpPr>
        <p:spPr>
          <a:xfrm>
            <a:off x="5746216" y="2416418"/>
            <a:ext cx="587065" cy="315716"/>
          </a:xfrm>
          <a:prstGeom prst="leftRightArrow">
            <a:avLst/>
          </a:prstGeom>
          <a:solidFill>
            <a:srgbClr val="FFFFFF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F468F36-ADAD-CE47-A01B-6F7606FA441E}"/>
              </a:ext>
            </a:extLst>
          </p:cNvPr>
          <p:cNvSpPr txBox="1"/>
          <p:nvPr/>
        </p:nvSpPr>
        <p:spPr bwMode="auto">
          <a:xfrm>
            <a:off x="5589695" y="3778168"/>
            <a:ext cx="2186258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prstTxWarp prst="textNoShape">
              <a:avLst/>
            </a:prstTxWarp>
            <a:spAutoFit/>
          </a:bodyPr>
          <a:lstStyle/>
          <a:p>
            <a:r>
              <a:rPr lang="en-GB" sz="1600" dirty="0">
                <a:latin typeface="Calibri" pitchFamily="-1" charset="0"/>
              </a:rPr>
              <a:t>Dev and DevOps Tools</a:t>
            </a:r>
          </a:p>
        </p:txBody>
      </p:sp>
      <p:sp>
        <p:nvSpPr>
          <p:cNvPr id="26" name="Left-Right Arrow 25">
            <a:extLst>
              <a:ext uri="{FF2B5EF4-FFF2-40B4-BE49-F238E27FC236}">
                <a16:creationId xmlns:a16="http://schemas.microsoft.com/office/drawing/2014/main" id="{6B8A308D-50D5-2C4F-992C-9D0E76A6E5B4}"/>
              </a:ext>
            </a:extLst>
          </p:cNvPr>
          <p:cNvSpPr/>
          <p:nvPr/>
        </p:nvSpPr>
        <p:spPr>
          <a:xfrm rot="16200000">
            <a:off x="3852530" y="1536334"/>
            <a:ext cx="638900" cy="356260"/>
          </a:xfrm>
          <a:prstGeom prst="leftRightArrow">
            <a:avLst/>
          </a:prstGeom>
          <a:solidFill>
            <a:srgbClr val="FFFFFF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977973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1CD81E20-7549-284C-97CC-8E7F52AA91FE}"/>
              </a:ext>
            </a:extLst>
          </p:cNvPr>
          <p:cNvSpPr/>
          <p:nvPr/>
        </p:nvSpPr>
        <p:spPr>
          <a:xfrm>
            <a:off x="5328415" y="1973765"/>
            <a:ext cx="981308" cy="519063"/>
          </a:xfrm>
          <a:prstGeom prst="roundRect">
            <a:avLst/>
          </a:prstGeom>
          <a:solidFill>
            <a:srgbClr val="6DCC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n w="0"/>
              <a:solidFill>
                <a:schemeClr val="accent6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10299F-2A13-064B-BDB0-24BF3F220D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OMAG Servers – Governance Servers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675017-E5AD-2A45-9BD4-2364951D625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Clr>
                <a:srgbClr val="434343"/>
              </a:buClr>
              <a:buSzPct val="25000"/>
              <a:buFont typeface="Arial"/>
              <a:buNone/>
            </a:pPr>
            <a:fld id="{00000000-1234-1234-1234-123412341234}" type="slidenum">
              <a:rPr lang="en-US" sz="1000" smtClean="0"/>
              <a:pPr>
                <a:buClr>
                  <a:srgbClr val="434343"/>
                </a:buClr>
                <a:buSzPct val="25000"/>
                <a:buFont typeface="Arial"/>
                <a:buNone/>
              </a:pPr>
              <a:t>20</a:t>
            </a:fld>
            <a:endParaRPr lang="en-US" sz="1000"/>
          </a:p>
        </p:txBody>
      </p:sp>
      <p:pic>
        <p:nvPicPr>
          <p:cNvPr id="6" name="Picture 5" descr="A black and red text&#10;&#10;Description automatically generated">
            <a:extLst>
              <a:ext uri="{FF2B5EF4-FFF2-40B4-BE49-F238E27FC236}">
                <a16:creationId xmlns:a16="http://schemas.microsoft.com/office/drawing/2014/main" id="{BF2CC766-2DB0-7F4B-B1B3-973A19F53F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558" y="1151163"/>
            <a:ext cx="7134382" cy="3193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295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D4640-C2B5-9D44-9FE1-0B3D2B8D86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Integration patterns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47115CE6-F571-4842-BF08-42AF3F8B02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9200" y="965874"/>
            <a:ext cx="3327073" cy="3603001"/>
          </a:xfrm>
        </p:spPr>
        <p:txBody>
          <a:bodyPr/>
          <a:lstStyle/>
          <a:p>
            <a:r>
              <a:rPr lang="en-US" dirty="0"/>
              <a:t>Egeria supports different styles of integration since there is a huge variety in the capabilities of third-party technologies.</a:t>
            </a: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92D0505-72CD-854F-BE53-2DBD0C2E3D2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Clr>
                <a:srgbClr val="434343"/>
              </a:buClr>
              <a:buSzPct val="25000"/>
              <a:buFont typeface="Arial"/>
              <a:buNone/>
            </a:pPr>
            <a:fld id="{00000000-1234-1234-1234-123412341234}" type="slidenum">
              <a:rPr lang="en-US" sz="1000" smtClean="0"/>
              <a:pPr>
                <a:buClr>
                  <a:srgbClr val="434343"/>
                </a:buClr>
                <a:buSzPct val="25000"/>
                <a:buFont typeface="Arial"/>
                <a:buNone/>
              </a:pPr>
              <a:t>21</a:t>
            </a:fld>
            <a:endParaRPr lang="en-US" sz="100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602B5F2C-7A67-5249-853C-F1D994EA38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4536" y="571463"/>
            <a:ext cx="4889500" cy="1181100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3B3EE934-9272-8A44-A184-971BEC8CF6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4536" y="2034949"/>
            <a:ext cx="4889500" cy="232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0396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7E4D83-201A-0C43-9424-F82B14389C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Capturing data sources examples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A4D9C82-9043-8849-B7A6-798AD0F1E8E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Clr>
                <a:srgbClr val="434343"/>
              </a:buClr>
              <a:buSzPct val="25000"/>
              <a:buFont typeface="Arial"/>
              <a:buNone/>
            </a:pPr>
            <a:fld id="{00000000-1234-1234-1234-123412341234}" type="slidenum">
              <a:rPr lang="en-US" sz="1000" smtClean="0"/>
              <a:pPr>
                <a:buClr>
                  <a:srgbClr val="434343"/>
                </a:buClr>
                <a:buSzPct val="25000"/>
                <a:buFont typeface="Arial"/>
                <a:buNone/>
              </a:pPr>
              <a:t>22</a:t>
            </a:fld>
            <a:endParaRPr lang="en-US" sz="1000"/>
          </a:p>
        </p:txBody>
      </p:sp>
      <p:sp>
        <p:nvSpPr>
          <p:cNvPr id="4" name="Can 3">
            <a:extLst>
              <a:ext uri="{FF2B5EF4-FFF2-40B4-BE49-F238E27FC236}">
                <a16:creationId xmlns:a16="http://schemas.microsoft.com/office/drawing/2014/main" id="{A4E9508A-4113-DB4E-AAE7-D74AB985EF56}"/>
              </a:ext>
            </a:extLst>
          </p:cNvPr>
          <p:cNvSpPr/>
          <p:nvPr/>
        </p:nvSpPr>
        <p:spPr>
          <a:xfrm>
            <a:off x="880110" y="1417320"/>
            <a:ext cx="1314450" cy="891540"/>
          </a:xfrm>
          <a:prstGeom prst="can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RDBMS</a:t>
            </a:r>
          </a:p>
        </p:txBody>
      </p:sp>
      <p:sp>
        <p:nvSpPr>
          <p:cNvPr id="5" name="Can 4">
            <a:extLst>
              <a:ext uri="{FF2B5EF4-FFF2-40B4-BE49-F238E27FC236}">
                <a16:creationId xmlns:a16="http://schemas.microsoft.com/office/drawing/2014/main" id="{DBFECB89-141B-BE48-8D6F-FE906B963A15}"/>
              </a:ext>
            </a:extLst>
          </p:cNvPr>
          <p:cNvSpPr/>
          <p:nvPr/>
        </p:nvSpPr>
        <p:spPr>
          <a:xfrm>
            <a:off x="880110" y="2548890"/>
            <a:ext cx="1314450" cy="891540"/>
          </a:xfrm>
          <a:prstGeom prst="can">
            <a:avLst/>
          </a:prstGeom>
          <a:solidFill>
            <a:srgbClr val="FFB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Apache Cassandra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017D7F1-0543-C94E-B16E-8B5459729045}"/>
              </a:ext>
            </a:extLst>
          </p:cNvPr>
          <p:cNvGrpSpPr/>
          <p:nvPr/>
        </p:nvGrpSpPr>
        <p:grpSpPr>
          <a:xfrm>
            <a:off x="2728365" y="3910862"/>
            <a:ext cx="541425" cy="685800"/>
            <a:chOff x="880110" y="3874770"/>
            <a:chExt cx="884325" cy="969543"/>
          </a:xfrm>
        </p:grpSpPr>
        <p:sp>
          <p:nvSpPr>
            <p:cNvPr id="6" name="Folded Corner 5">
              <a:extLst>
                <a:ext uri="{FF2B5EF4-FFF2-40B4-BE49-F238E27FC236}">
                  <a16:creationId xmlns:a16="http://schemas.microsoft.com/office/drawing/2014/main" id="{583CE294-0CFF-7D42-A216-F5583887DCA7}"/>
                </a:ext>
              </a:extLst>
            </p:cNvPr>
            <p:cNvSpPr/>
            <p:nvPr/>
          </p:nvSpPr>
          <p:spPr>
            <a:xfrm>
              <a:off x="880110" y="3874770"/>
              <a:ext cx="571500" cy="674370"/>
            </a:xfrm>
            <a:prstGeom prst="foldedCorner">
              <a:avLst/>
            </a:prstGeom>
            <a:solidFill>
              <a:srgbClr val="FF9933"/>
            </a:solidFill>
            <a:ln w="3175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7" name="Folded Corner 6">
              <a:extLst>
                <a:ext uri="{FF2B5EF4-FFF2-40B4-BE49-F238E27FC236}">
                  <a16:creationId xmlns:a16="http://schemas.microsoft.com/office/drawing/2014/main" id="{0621740D-55F3-F24A-AECB-9448A5ADCFED}"/>
                </a:ext>
              </a:extLst>
            </p:cNvPr>
            <p:cNvSpPr/>
            <p:nvPr/>
          </p:nvSpPr>
          <p:spPr>
            <a:xfrm>
              <a:off x="1032510" y="4027170"/>
              <a:ext cx="571500" cy="674370"/>
            </a:xfrm>
            <a:prstGeom prst="foldedCorner">
              <a:avLst/>
            </a:prstGeom>
            <a:solidFill>
              <a:srgbClr val="FF9933"/>
            </a:solidFill>
            <a:ln w="3175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8" name="Folded Corner 7">
              <a:extLst>
                <a:ext uri="{FF2B5EF4-FFF2-40B4-BE49-F238E27FC236}">
                  <a16:creationId xmlns:a16="http://schemas.microsoft.com/office/drawing/2014/main" id="{660F85A3-A75D-0E40-AF8A-B9EE5C9FCBC9}"/>
                </a:ext>
              </a:extLst>
            </p:cNvPr>
            <p:cNvSpPr/>
            <p:nvPr/>
          </p:nvSpPr>
          <p:spPr>
            <a:xfrm>
              <a:off x="1192935" y="4169943"/>
              <a:ext cx="571500" cy="674370"/>
            </a:xfrm>
            <a:prstGeom prst="foldedCorner">
              <a:avLst/>
            </a:prstGeom>
            <a:solidFill>
              <a:srgbClr val="FF9933"/>
            </a:solidFill>
            <a:ln w="3175">
              <a:solidFill>
                <a:srgbClr val="0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B5C3D457-9F71-2345-A774-52404CB957FB}"/>
              </a:ext>
            </a:extLst>
          </p:cNvPr>
          <p:cNvSpPr txBox="1"/>
          <p:nvPr/>
        </p:nvSpPr>
        <p:spPr>
          <a:xfrm>
            <a:off x="1921955" y="4506709"/>
            <a:ext cx="9813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Avro Files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048B41B-9E59-194A-ACDB-856203EBADF1}"/>
              </a:ext>
            </a:extLst>
          </p:cNvPr>
          <p:cNvSpPr/>
          <p:nvPr/>
        </p:nvSpPr>
        <p:spPr>
          <a:xfrm>
            <a:off x="3200400" y="1303020"/>
            <a:ext cx="2080260" cy="2160270"/>
          </a:xfrm>
          <a:prstGeom prst="rect">
            <a:avLst/>
          </a:prstGeom>
          <a:solidFill>
            <a:srgbClr val="6DCC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 Platform</a:t>
            </a:r>
          </a:p>
          <a:p>
            <a:pPr algn="ctr"/>
            <a:r>
              <a:rPr lang="en-US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Server</a:t>
            </a:r>
          </a:p>
        </p:txBody>
      </p:sp>
      <p:pic>
        <p:nvPicPr>
          <p:cNvPr id="12" name="Picture 11" descr="A picture containing sitting&#10;&#10;Description automatically generated">
            <a:extLst>
              <a:ext uri="{FF2B5EF4-FFF2-40B4-BE49-F238E27FC236}">
                <a16:creationId xmlns:a16="http://schemas.microsoft.com/office/drawing/2014/main" id="{113FC7F4-34D9-AB40-864D-315C5CB8F1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5420" y="3870543"/>
            <a:ext cx="702310" cy="76543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96C3893-FA97-BD4F-B465-7A33A4195656}"/>
              </a:ext>
            </a:extLst>
          </p:cNvPr>
          <p:cNvSpPr/>
          <p:nvPr/>
        </p:nvSpPr>
        <p:spPr>
          <a:xfrm>
            <a:off x="3200400" y="1570129"/>
            <a:ext cx="388620" cy="59014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n w="0"/>
              <a:solidFill>
                <a:schemeClr val="accent6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71AE8EC-F001-5D42-85B9-BE890076CCB5}"/>
              </a:ext>
            </a:extLst>
          </p:cNvPr>
          <p:cNvCxnSpPr>
            <a:cxnSpLocks/>
            <a:stCxn id="13" idx="1"/>
            <a:endCxn id="4" idx="4"/>
          </p:cNvCxnSpPr>
          <p:nvPr/>
        </p:nvCxnSpPr>
        <p:spPr>
          <a:xfrm flipH="1" flipV="1">
            <a:off x="2194560" y="1863090"/>
            <a:ext cx="1005840" cy="2110"/>
          </a:xfrm>
          <a:prstGeom prst="straightConnector1">
            <a:avLst/>
          </a:prstGeom>
          <a:ln>
            <a:solidFill>
              <a:srgbClr val="0070C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DD5E8811-5F8E-7046-BB7F-1058440996F0}"/>
              </a:ext>
            </a:extLst>
          </p:cNvPr>
          <p:cNvSpPr txBox="1"/>
          <p:nvPr/>
        </p:nvSpPr>
        <p:spPr>
          <a:xfrm>
            <a:off x="2446020" y="1554480"/>
            <a:ext cx="4844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Poll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AE56C99-4773-FB4A-A0EE-30ECFB6C231C}"/>
              </a:ext>
            </a:extLst>
          </p:cNvPr>
          <p:cNvSpPr/>
          <p:nvPr/>
        </p:nvSpPr>
        <p:spPr>
          <a:xfrm>
            <a:off x="6480716" y="1332611"/>
            <a:ext cx="2080260" cy="3405936"/>
          </a:xfrm>
          <a:prstGeom prst="rect">
            <a:avLst/>
          </a:prstGeom>
          <a:solidFill>
            <a:srgbClr val="6DCC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Metadata</a:t>
            </a:r>
          </a:p>
          <a:p>
            <a:pPr algn="ctr"/>
            <a:r>
              <a:rPr lang="en-US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Server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06BDC2E-ABED-5244-9102-5784AA079C3C}"/>
              </a:ext>
            </a:extLst>
          </p:cNvPr>
          <p:cNvSpPr/>
          <p:nvPr/>
        </p:nvSpPr>
        <p:spPr>
          <a:xfrm>
            <a:off x="3200400" y="2703501"/>
            <a:ext cx="388620" cy="590141"/>
          </a:xfrm>
          <a:prstGeom prst="rect">
            <a:avLst/>
          </a:prstGeom>
          <a:solidFill>
            <a:srgbClr val="FFB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n w="0"/>
              <a:solidFill>
                <a:schemeClr val="accent6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111912C-51AA-2C40-8DBC-CA54DF154BD1}"/>
              </a:ext>
            </a:extLst>
          </p:cNvPr>
          <p:cNvCxnSpPr>
            <a:stCxn id="5" idx="4"/>
            <a:endCxn id="19" idx="1"/>
          </p:cNvCxnSpPr>
          <p:nvPr/>
        </p:nvCxnSpPr>
        <p:spPr>
          <a:xfrm>
            <a:off x="2194560" y="2994660"/>
            <a:ext cx="1005840" cy="3912"/>
          </a:xfrm>
          <a:prstGeom prst="straightConnector1">
            <a:avLst/>
          </a:prstGeom>
          <a:ln>
            <a:solidFill>
              <a:srgbClr val="7030A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B2F19CEE-6192-6548-8EBA-4B7E57039565}"/>
              </a:ext>
            </a:extLst>
          </p:cNvPr>
          <p:cNvSpPr txBox="1"/>
          <p:nvPr/>
        </p:nvSpPr>
        <p:spPr>
          <a:xfrm>
            <a:off x="2343150" y="2686050"/>
            <a:ext cx="6623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Listen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4851588-6C14-414B-B44D-25A16203E391}"/>
              </a:ext>
            </a:extLst>
          </p:cNvPr>
          <p:cNvSpPr/>
          <p:nvPr/>
        </p:nvSpPr>
        <p:spPr>
          <a:xfrm>
            <a:off x="6182189" y="1513574"/>
            <a:ext cx="422910" cy="1739162"/>
          </a:xfrm>
          <a:prstGeom prst="rect">
            <a:avLst/>
          </a:prstGeom>
          <a:solidFill>
            <a:srgbClr val="6DCCD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 Platform OMAS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A66D595-5F74-9149-8889-7CE7B31313C2}"/>
              </a:ext>
            </a:extLst>
          </p:cNvPr>
          <p:cNvSpPr/>
          <p:nvPr/>
        </p:nvSpPr>
        <p:spPr>
          <a:xfrm>
            <a:off x="6183630" y="3417569"/>
            <a:ext cx="422910" cy="1243029"/>
          </a:xfrm>
          <a:prstGeom prst="rect">
            <a:avLst/>
          </a:prstGeom>
          <a:solidFill>
            <a:srgbClr val="6DCCD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Asset Owner OMAS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2B0EA6B-9D16-EF4E-B464-74D22D72406F}"/>
              </a:ext>
            </a:extLst>
          </p:cNvPr>
          <p:cNvCxnSpPr>
            <a:stCxn id="7" idx="3"/>
            <a:endCxn id="12" idx="1"/>
          </p:cNvCxnSpPr>
          <p:nvPr/>
        </p:nvCxnSpPr>
        <p:spPr>
          <a:xfrm flipV="1">
            <a:off x="3171570" y="4253263"/>
            <a:ext cx="823850" cy="3904"/>
          </a:xfrm>
          <a:prstGeom prst="straightConnector1">
            <a:avLst/>
          </a:prstGeom>
          <a:ln>
            <a:solidFill>
              <a:srgbClr val="FF9933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7574ED8-7600-6441-9436-0703EC30EB51}"/>
              </a:ext>
            </a:extLst>
          </p:cNvPr>
          <p:cNvCxnSpPr>
            <a:stCxn id="10" idx="3"/>
            <a:endCxn id="23" idx="1"/>
          </p:cNvCxnSpPr>
          <p:nvPr/>
        </p:nvCxnSpPr>
        <p:spPr>
          <a:xfrm>
            <a:off x="5280660" y="2383155"/>
            <a:ext cx="901529" cy="0"/>
          </a:xfrm>
          <a:prstGeom prst="straightConnector1">
            <a:avLst/>
          </a:prstGeom>
          <a:ln w="22225">
            <a:solidFill>
              <a:srgbClr val="6DCCDE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6FE77FC2-562E-FE42-B224-57CB5D42E95A}"/>
              </a:ext>
            </a:extLst>
          </p:cNvPr>
          <p:cNvCxnSpPr>
            <a:cxnSpLocks/>
            <a:endCxn id="24" idx="1"/>
          </p:cNvCxnSpPr>
          <p:nvPr/>
        </p:nvCxnSpPr>
        <p:spPr>
          <a:xfrm flipV="1">
            <a:off x="4697730" y="4039084"/>
            <a:ext cx="1485900" cy="286662"/>
          </a:xfrm>
          <a:prstGeom prst="straightConnector1">
            <a:avLst/>
          </a:prstGeom>
          <a:ln w="22225">
            <a:solidFill>
              <a:srgbClr val="6DCCDE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20353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Title 1">
            <a:extLst>
              <a:ext uri="{FF2B5EF4-FFF2-40B4-BE49-F238E27FC236}">
                <a16:creationId xmlns:a16="http://schemas.microsoft.com/office/drawing/2014/main" id="{89A5CBAD-C787-4055-A67B-8815E0B8F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potential deployment of Egeria</a:t>
            </a:r>
            <a:endParaRPr lang="en-GB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27B111F-7ECA-CA49-B24A-64FBA0EF9211}"/>
              </a:ext>
            </a:extLst>
          </p:cNvPr>
          <p:cNvSpPr/>
          <p:nvPr/>
        </p:nvSpPr>
        <p:spPr>
          <a:xfrm>
            <a:off x="6894797" y="2571750"/>
            <a:ext cx="692776" cy="448934"/>
          </a:xfrm>
          <a:prstGeom prst="rect">
            <a:avLst/>
          </a:prstGeom>
          <a:solidFill>
            <a:srgbClr val="6DCCDE"/>
          </a:solidFill>
          <a:ln w="3175" cmpd="sng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dirty="0">
                <a:solidFill>
                  <a:srgbClr val="1F497D"/>
                </a:solidFill>
                <a:latin typeface="Calibri"/>
                <a:cs typeface="Calibri"/>
              </a:rPr>
              <a:t>Metadata Server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E9C8C19-BB50-084D-8B78-1ED354502F4C}"/>
              </a:ext>
            </a:extLst>
          </p:cNvPr>
          <p:cNvSpPr/>
          <p:nvPr/>
        </p:nvSpPr>
        <p:spPr>
          <a:xfrm>
            <a:off x="4083654" y="2077923"/>
            <a:ext cx="2488861" cy="1436589"/>
          </a:xfrm>
          <a:prstGeom prst="ellipse">
            <a:avLst/>
          </a:prstGeom>
          <a:solidFill>
            <a:srgbClr val="6DCCDE"/>
          </a:solidFill>
          <a:ln w="3175" cmpd="sng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3457F6A-0DD5-7244-88EC-4CCD7C0FAE31}"/>
              </a:ext>
            </a:extLst>
          </p:cNvPr>
          <p:cNvSpPr/>
          <p:nvPr/>
        </p:nvSpPr>
        <p:spPr>
          <a:xfrm>
            <a:off x="4288919" y="2211844"/>
            <a:ext cx="2078329" cy="1168747"/>
          </a:xfrm>
          <a:prstGeom prst="ellipse">
            <a:avLst/>
          </a:prstGeom>
          <a:solidFill>
            <a:srgbClr val="FFFFFF"/>
          </a:solidFill>
          <a:ln w="3175" cmpd="sng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dirty="0">
                <a:solidFill>
                  <a:srgbClr val="1F497D"/>
                </a:solidFill>
                <a:latin typeface="Calibri"/>
                <a:cs typeface="Calibri"/>
              </a:rPr>
              <a:t>Cohort A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BD14205-E876-FC48-A38F-9F5460A81900}"/>
              </a:ext>
            </a:extLst>
          </p:cNvPr>
          <p:cNvCxnSpPr>
            <a:endCxn id="9" idx="1"/>
          </p:cNvCxnSpPr>
          <p:nvPr/>
        </p:nvCxnSpPr>
        <p:spPr bwMode="auto">
          <a:xfrm>
            <a:off x="3812689" y="1921723"/>
            <a:ext cx="635450" cy="366584"/>
          </a:xfrm>
          <a:prstGeom prst="line">
            <a:avLst/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15BE9F8-EDE3-2E4A-A339-F56E4497B586}"/>
              </a:ext>
            </a:extLst>
          </p:cNvPr>
          <p:cNvCxnSpPr>
            <a:stCxn id="13" idx="3"/>
            <a:endCxn id="9" idx="3"/>
          </p:cNvCxnSpPr>
          <p:nvPr/>
        </p:nvCxnSpPr>
        <p:spPr bwMode="auto">
          <a:xfrm flipV="1">
            <a:off x="3819740" y="3304128"/>
            <a:ext cx="628399" cy="328150"/>
          </a:xfrm>
          <a:prstGeom prst="line">
            <a:avLst/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475FD12B-D5F3-A94F-889F-2E5671D641DC}"/>
              </a:ext>
            </a:extLst>
          </p:cNvPr>
          <p:cNvSpPr/>
          <p:nvPr/>
        </p:nvSpPr>
        <p:spPr>
          <a:xfrm>
            <a:off x="3790133" y="3454513"/>
            <a:ext cx="202166" cy="208265"/>
          </a:xfrm>
          <a:prstGeom prst="ellipse">
            <a:avLst/>
          </a:prstGeom>
          <a:solidFill>
            <a:srgbClr val="FFFFFF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E2DEE68-D8FE-5943-AAF8-C6734533E63D}"/>
              </a:ext>
            </a:extLst>
          </p:cNvPr>
          <p:cNvSpPr/>
          <p:nvPr/>
        </p:nvSpPr>
        <p:spPr>
          <a:xfrm>
            <a:off x="3467852" y="1647470"/>
            <a:ext cx="692776" cy="448934"/>
          </a:xfrm>
          <a:prstGeom prst="rect">
            <a:avLst/>
          </a:prstGeom>
          <a:solidFill>
            <a:srgbClr val="6DCCDE"/>
          </a:solidFill>
          <a:ln w="3175" cmpd="sng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dirty="0">
                <a:solidFill>
                  <a:srgbClr val="1F497D"/>
                </a:solidFill>
                <a:latin typeface="Calibri"/>
                <a:cs typeface="Calibri"/>
              </a:rPr>
              <a:t>Metadata Server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D100CA8-3E26-8F42-96DB-206751D1961B}"/>
              </a:ext>
            </a:extLst>
          </p:cNvPr>
          <p:cNvCxnSpPr>
            <a:stCxn id="9" idx="6"/>
            <a:endCxn id="8" idx="1"/>
          </p:cNvCxnSpPr>
          <p:nvPr/>
        </p:nvCxnSpPr>
        <p:spPr bwMode="auto">
          <a:xfrm flipV="1">
            <a:off x="6572515" y="2796217"/>
            <a:ext cx="322282" cy="1"/>
          </a:xfrm>
          <a:prstGeom prst="line">
            <a:avLst/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A2EF187D-BA9D-A74E-97CD-EAC88AA92E3C}"/>
              </a:ext>
            </a:extLst>
          </p:cNvPr>
          <p:cNvSpPr/>
          <p:nvPr/>
        </p:nvSpPr>
        <p:spPr>
          <a:xfrm>
            <a:off x="3738817" y="3364725"/>
            <a:ext cx="317630" cy="448934"/>
          </a:xfrm>
          <a:prstGeom prst="rect">
            <a:avLst/>
          </a:prstGeom>
          <a:solidFill>
            <a:srgbClr val="6DCCDE"/>
          </a:solidFill>
          <a:ln w="3175" cmpd="sng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GB" sz="900" dirty="0">
                <a:solidFill>
                  <a:srgbClr val="1F497D"/>
                </a:solidFill>
                <a:latin typeface="Calibri"/>
                <a:cs typeface="Calibri"/>
              </a:rPr>
              <a:t>Proxy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F4F39D2B-138E-9E4D-8B31-29F6B5C40634}"/>
              </a:ext>
            </a:extLst>
          </p:cNvPr>
          <p:cNvSpPr/>
          <p:nvPr/>
        </p:nvSpPr>
        <p:spPr>
          <a:xfrm>
            <a:off x="6956408" y="1958476"/>
            <a:ext cx="571229" cy="33387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B7184767-77DB-EA43-AA24-FDE250DC826E}"/>
              </a:ext>
            </a:extLst>
          </p:cNvPr>
          <p:cNvSpPr/>
          <p:nvPr/>
        </p:nvSpPr>
        <p:spPr>
          <a:xfrm>
            <a:off x="6975723" y="1989857"/>
            <a:ext cx="525995" cy="269360"/>
          </a:xfrm>
          <a:prstGeom prst="roundRect">
            <a:avLst/>
          </a:prstGeom>
          <a:solidFill>
            <a:srgbClr val="FFFFFF"/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B14B4E6-D529-D044-9082-6864E5B663F7}"/>
              </a:ext>
            </a:extLst>
          </p:cNvPr>
          <p:cNvSpPr/>
          <p:nvPr/>
        </p:nvSpPr>
        <p:spPr>
          <a:xfrm>
            <a:off x="6894858" y="2421782"/>
            <a:ext cx="692776" cy="147015"/>
          </a:xfrm>
          <a:prstGeom prst="rect">
            <a:avLst/>
          </a:prstGeom>
          <a:solidFill>
            <a:srgbClr val="6DCCDE"/>
          </a:solidFill>
          <a:ln w="3175" cmpd="sng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A7A8CB5-8B70-D84C-84EC-000912D0707D}"/>
              </a:ext>
            </a:extLst>
          </p:cNvPr>
          <p:cNvCxnSpPr>
            <a:stCxn id="19" idx="0"/>
            <a:endCxn id="17" idx="2"/>
          </p:cNvCxnSpPr>
          <p:nvPr/>
        </p:nvCxnSpPr>
        <p:spPr bwMode="auto">
          <a:xfrm flipV="1">
            <a:off x="7241246" y="2292346"/>
            <a:ext cx="777" cy="129436"/>
          </a:xfrm>
          <a:prstGeom prst="line">
            <a:avLst/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4B7A3C75-AB6C-4D4D-BAB9-29DE48C16150}"/>
              </a:ext>
            </a:extLst>
          </p:cNvPr>
          <p:cNvSpPr/>
          <p:nvPr/>
        </p:nvSpPr>
        <p:spPr>
          <a:xfrm>
            <a:off x="3529464" y="1033435"/>
            <a:ext cx="571229" cy="33387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BC67DA56-4DD6-EE42-8D68-7900D4C5CADF}"/>
              </a:ext>
            </a:extLst>
          </p:cNvPr>
          <p:cNvSpPr/>
          <p:nvPr/>
        </p:nvSpPr>
        <p:spPr>
          <a:xfrm>
            <a:off x="3548779" y="1064816"/>
            <a:ext cx="525995" cy="269360"/>
          </a:xfrm>
          <a:prstGeom prst="roundRect">
            <a:avLst/>
          </a:prstGeom>
          <a:solidFill>
            <a:srgbClr val="FFFFFF"/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B8C9F38-3BA1-3F45-B2FA-C4CF510F0E54}"/>
              </a:ext>
            </a:extLst>
          </p:cNvPr>
          <p:cNvSpPr/>
          <p:nvPr/>
        </p:nvSpPr>
        <p:spPr>
          <a:xfrm>
            <a:off x="3467914" y="1496741"/>
            <a:ext cx="692776" cy="147015"/>
          </a:xfrm>
          <a:prstGeom prst="rect">
            <a:avLst/>
          </a:prstGeom>
          <a:solidFill>
            <a:srgbClr val="6DCCDE"/>
          </a:solidFill>
          <a:ln w="3175" cmpd="sng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9A801A1-A952-224E-880D-41D58E1969D3}"/>
              </a:ext>
            </a:extLst>
          </p:cNvPr>
          <p:cNvCxnSpPr>
            <a:stCxn id="23" idx="0"/>
            <a:endCxn id="21" idx="2"/>
          </p:cNvCxnSpPr>
          <p:nvPr/>
        </p:nvCxnSpPr>
        <p:spPr bwMode="auto">
          <a:xfrm flipV="1">
            <a:off x="3814302" y="1367305"/>
            <a:ext cx="777" cy="129436"/>
          </a:xfrm>
          <a:prstGeom prst="line">
            <a:avLst/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4DEBF50-FE8A-354F-83ED-4DE9A989C70C}"/>
              </a:ext>
            </a:extLst>
          </p:cNvPr>
          <p:cNvCxnSpPr>
            <a:cxnSpLocks/>
            <a:endCxn id="16" idx="1"/>
          </p:cNvCxnSpPr>
          <p:nvPr/>
        </p:nvCxnSpPr>
        <p:spPr bwMode="auto">
          <a:xfrm>
            <a:off x="3543277" y="3589192"/>
            <a:ext cx="195540" cy="0"/>
          </a:xfrm>
          <a:prstGeom prst="line">
            <a:avLst/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1" name="Can 30">
            <a:extLst>
              <a:ext uri="{FF2B5EF4-FFF2-40B4-BE49-F238E27FC236}">
                <a16:creationId xmlns:a16="http://schemas.microsoft.com/office/drawing/2014/main" id="{FF11FAD0-6099-764D-997B-30B15D282ECB}"/>
              </a:ext>
            </a:extLst>
          </p:cNvPr>
          <p:cNvSpPr/>
          <p:nvPr/>
        </p:nvSpPr>
        <p:spPr>
          <a:xfrm>
            <a:off x="3661841" y="2213362"/>
            <a:ext cx="307900" cy="230880"/>
          </a:xfrm>
          <a:prstGeom prst="can">
            <a:avLst/>
          </a:prstGeom>
          <a:solidFill>
            <a:srgbClr val="948A54"/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CB4B04A-9498-3645-AB0D-BBF90425EB66}"/>
              </a:ext>
            </a:extLst>
          </p:cNvPr>
          <p:cNvCxnSpPr>
            <a:stCxn id="31" idx="1"/>
            <a:endCxn id="14" idx="2"/>
          </p:cNvCxnSpPr>
          <p:nvPr/>
        </p:nvCxnSpPr>
        <p:spPr bwMode="auto">
          <a:xfrm flipH="1" flipV="1">
            <a:off x="3814240" y="2096404"/>
            <a:ext cx="1551" cy="116958"/>
          </a:xfrm>
          <a:prstGeom prst="line">
            <a:avLst/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5" name="Can 34">
            <a:extLst>
              <a:ext uri="{FF2B5EF4-FFF2-40B4-BE49-F238E27FC236}">
                <a16:creationId xmlns:a16="http://schemas.microsoft.com/office/drawing/2014/main" id="{16FDAE3B-8599-FB4F-B1DE-28637C4E3A14}"/>
              </a:ext>
            </a:extLst>
          </p:cNvPr>
          <p:cNvSpPr/>
          <p:nvPr/>
        </p:nvSpPr>
        <p:spPr>
          <a:xfrm>
            <a:off x="7085685" y="3135363"/>
            <a:ext cx="307900" cy="230880"/>
          </a:xfrm>
          <a:prstGeom prst="can">
            <a:avLst/>
          </a:prstGeom>
          <a:solidFill>
            <a:srgbClr val="948A54"/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94BE0803-F02C-F445-8CDC-D9C224925B83}"/>
              </a:ext>
            </a:extLst>
          </p:cNvPr>
          <p:cNvCxnSpPr>
            <a:stCxn id="35" idx="1"/>
            <a:endCxn id="8" idx="2"/>
          </p:cNvCxnSpPr>
          <p:nvPr/>
        </p:nvCxnSpPr>
        <p:spPr bwMode="auto">
          <a:xfrm flipV="1">
            <a:off x="7239635" y="3020684"/>
            <a:ext cx="1550" cy="114679"/>
          </a:xfrm>
          <a:prstGeom prst="line">
            <a:avLst/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058BBF88-D201-1B44-A6E7-CC81E4DE908C}"/>
              </a:ext>
            </a:extLst>
          </p:cNvPr>
          <p:cNvSpPr txBox="1"/>
          <p:nvPr/>
        </p:nvSpPr>
        <p:spPr bwMode="auto">
          <a:xfrm>
            <a:off x="6484263" y="1521263"/>
            <a:ext cx="1513843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400" dirty="0">
                <a:latin typeface="Calibri" pitchFamily="-1" charset="0"/>
              </a:rPr>
              <a:t>Chief Data Office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652E973-8940-6545-827C-1ADCCF8AA988}"/>
              </a:ext>
            </a:extLst>
          </p:cNvPr>
          <p:cNvSpPr txBox="1"/>
          <p:nvPr/>
        </p:nvSpPr>
        <p:spPr bwMode="auto">
          <a:xfrm>
            <a:off x="4263261" y="1390936"/>
            <a:ext cx="1513843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prstTxWarp prst="textNoShape">
              <a:avLst/>
            </a:prstTxWarp>
            <a:spAutoFit/>
          </a:bodyPr>
          <a:lstStyle/>
          <a:p>
            <a:r>
              <a:rPr lang="en-GB" sz="1400" dirty="0">
                <a:latin typeface="Calibri" pitchFamily="-1" charset="0"/>
              </a:rPr>
              <a:t>Data Lake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431824D-6E7E-4B40-877C-8622E22A4CCA}"/>
              </a:ext>
            </a:extLst>
          </p:cNvPr>
          <p:cNvSpPr txBox="1"/>
          <p:nvPr/>
        </p:nvSpPr>
        <p:spPr bwMode="auto">
          <a:xfrm>
            <a:off x="3530447" y="3903446"/>
            <a:ext cx="1012951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prstTxWarp prst="textNoShape">
              <a:avLst/>
            </a:prstTxWarp>
            <a:spAutoFit/>
          </a:bodyPr>
          <a:lstStyle/>
          <a:p>
            <a:r>
              <a:rPr lang="en-GB" sz="1400" dirty="0">
                <a:latin typeface="Calibri" pitchFamily="-1" charset="0"/>
              </a:rPr>
              <a:t>Systems of Record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E030E52-4BC4-3F44-9F9E-73AE4E7E481D}"/>
              </a:ext>
            </a:extLst>
          </p:cNvPr>
          <p:cNvSpPr/>
          <p:nvPr/>
        </p:nvSpPr>
        <p:spPr>
          <a:xfrm>
            <a:off x="2850501" y="3410071"/>
            <a:ext cx="692776" cy="448934"/>
          </a:xfrm>
          <a:prstGeom prst="rect">
            <a:avLst/>
          </a:prstGeom>
          <a:solidFill>
            <a:srgbClr val="C0504D"/>
          </a:solidFill>
          <a:ln w="3175" cmpd="sng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A18A7B27-324A-C64C-B2B1-2397C144C945}"/>
              </a:ext>
            </a:extLst>
          </p:cNvPr>
          <p:cNvSpPr/>
          <p:nvPr/>
        </p:nvSpPr>
        <p:spPr>
          <a:xfrm>
            <a:off x="2912113" y="2796036"/>
            <a:ext cx="571229" cy="333870"/>
          </a:xfrm>
          <a:prstGeom prst="roundRect">
            <a:avLst/>
          </a:prstGeom>
          <a:solidFill>
            <a:schemeClr val="bg1"/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1FE891A7-FCC6-D04F-AC8E-7DC6B800EA14}"/>
              </a:ext>
            </a:extLst>
          </p:cNvPr>
          <p:cNvSpPr/>
          <p:nvPr/>
        </p:nvSpPr>
        <p:spPr>
          <a:xfrm>
            <a:off x="2931428" y="2827417"/>
            <a:ext cx="525995" cy="269360"/>
          </a:xfrm>
          <a:prstGeom prst="roundRect">
            <a:avLst/>
          </a:prstGeom>
          <a:solidFill>
            <a:srgbClr val="F2DCDB"/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2C46270B-E968-7E4B-8332-73EB3671C27C}"/>
              </a:ext>
            </a:extLst>
          </p:cNvPr>
          <p:cNvSpPr/>
          <p:nvPr/>
        </p:nvSpPr>
        <p:spPr>
          <a:xfrm>
            <a:off x="2850563" y="3259342"/>
            <a:ext cx="692776" cy="14701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175" cmpd="sng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D961E1C4-FD96-A94B-B5B3-795036B91F07}"/>
              </a:ext>
            </a:extLst>
          </p:cNvPr>
          <p:cNvCxnSpPr>
            <a:stCxn id="44" idx="0"/>
            <a:endCxn id="42" idx="2"/>
          </p:cNvCxnSpPr>
          <p:nvPr/>
        </p:nvCxnSpPr>
        <p:spPr bwMode="auto">
          <a:xfrm flipV="1">
            <a:off x="3196951" y="3129906"/>
            <a:ext cx="777" cy="129436"/>
          </a:xfrm>
          <a:prstGeom prst="line">
            <a:avLst/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6" name="Can 45">
            <a:extLst>
              <a:ext uri="{FF2B5EF4-FFF2-40B4-BE49-F238E27FC236}">
                <a16:creationId xmlns:a16="http://schemas.microsoft.com/office/drawing/2014/main" id="{73E0FDA2-2E07-6144-A535-3F7FE6E462F3}"/>
              </a:ext>
            </a:extLst>
          </p:cNvPr>
          <p:cNvSpPr/>
          <p:nvPr/>
        </p:nvSpPr>
        <p:spPr>
          <a:xfrm>
            <a:off x="3044490" y="3975963"/>
            <a:ext cx="307900" cy="230880"/>
          </a:xfrm>
          <a:prstGeom prst="can">
            <a:avLst/>
          </a:prstGeom>
          <a:solidFill>
            <a:srgbClr val="C0504D"/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93476E1F-F254-144E-8065-A333946C646E}"/>
              </a:ext>
            </a:extLst>
          </p:cNvPr>
          <p:cNvCxnSpPr>
            <a:stCxn id="46" idx="1"/>
          </p:cNvCxnSpPr>
          <p:nvPr/>
        </p:nvCxnSpPr>
        <p:spPr bwMode="auto">
          <a:xfrm flipH="1" flipV="1">
            <a:off x="3196889" y="3859005"/>
            <a:ext cx="1551" cy="116958"/>
          </a:xfrm>
          <a:prstGeom prst="line">
            <a:avLst/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9084B3-8838-3E4D-80DD-F8B13495B30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Clr>
                <a:srgbClr val="434343"/>
              </a:buClr>
              <a:buSzPct val="25000"/>
              <a:buFont typeface="Arial"/>
              <a:buNone/>
            </a:pPr>
            <a:fld id="{00000000-1234-1234-1234-123412341234}" type="slidenum">
              <a:rPr lang="en-US" sz="1000" smtClean="0"/>
              <a:pPr>
                <a:buClr>
                  <a:srgbClr val="434343"/>
                </a:buClr>
                <a:buSzPct val="25000"/>
                <a:buFont typeface="Arial"/>
                <a:buNone/>
              </a:pPr>
              <a:t>23</a:t>
            </a:fld>
            <a:endParaRPr lang="en-US" sz="100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A585981-1341-2B46-8A23-07475FF86704}"/>
              </a:ext>
            </a:extLst>
          </p:cNvPr>
          <p:cNvSpPr/>
          <p:nvPr/>
        </p:nvSpPr>
        <p:spPr>
          <a:xfrm>
            <a:off x="1909878" y="1315103"/>
            <a:ext cx="1188696" cy="349554"/>
          </a:xfrm>
          <a:prstGeom prst="rect">
            <a:avLst/>
          </a:prstGeom>
          <a:solidFill>
            <a:srgbClr val="6DCC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100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Virtualizer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3DFA00E-12D6-7E4C-8E63-A13BD9FF70D8}"/>
              </a:ext>
            </a:extLst>
          </p:cNvPr>
          <p:cNvSpPr/>
          <p:nvPr/>
        </p:nvSpPr>
        <p:spPr>
          <a:xfrm>
            <a:off x="1909879" y="1864668"/>
            <a:ext cx="1188695" cy="349555"/>
          </a:xfrm>
          <a:prstGeom prst="rect">
            <a:avLst/>
          </a:prstGeom>
          <a:solidFill>
            <a:srgbClr val="6DCC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100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Security-Sync</a:t>
            </a: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3E705CA9-8BCF-4A49-8841-09011CC4D523}"/>
              </a:ext>
            </a:extLst>
          </p:cNvPr>
          <p:cNvCxnSpPr>
            <a:cxnSpLocks/>
            <a:endCxn id="9" idx="4"/>
          </p:cNvCxnSpPr>
          <p:nvPr/>
        </p:nvCxnSpPr>
        <p:spPr bwMode="auto">
          <a:xfrm flipH="1" flipV="1">
            <a:off x="5328085" y="3514512"/>
            <a:ext cx="264146" cy="663188"/>
          </a:xfrm>
          <a:prstGeom prst="line">
            <a:avLst/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F0D1387F-858E-AD41-9533-83FE52DE1EFA}"/>
              </a:ext>
            </a:extLst>
          </p:cNvPr>
          <p:cNvSpPr/>
          <p:nvPr/>
        </p:nvSpPr>
        <p:spPr>
          <a:xfrm>
            <a:off x="5247393" y="3903446"/>
            <a:ext cx="692776" cy="448934"/>
          </a:xfrm>
          <a:prstGeom prst="rect">
            <a:avLst/>
          </a:prstGeom>
          <a:solidFill>
            <a:srgbClr val="6DCCDE"/>
          </a:solidFill>
          <a:ln w="3175" cmpd="sng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dirty="0">
                <a:solidFill>
                  <a:srgbClr val="1F497D"/>
                </a:solidFill>
                <a:latin typeface="Calibri"/>
                <a:cs typeface="Calibri"/>
              </a:rPr>
              <a:t>Metadata</a:t>
            </a:r>
          </a:p>
          <a:p>
            <a:pPr algn="ctr"/>
            <a:r>
              <a:rPr lang="en-GB" sz="1000" dirty="0">
                <a:solidFill>
                  <a:srgbClr val="1F497D"/>
                </a:solidFill>
                <a:latin typeface="Calibri"/>
                <a:cs typeface="Calibri"/>
              </a:rPr>
              <a:t>Server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9A4FB80F-1FF1-774A-9C8D-584D3A108929}"/>
              </a:ext>
            </a:extLst>
          </p:cNvPr>
          <p:cNvSpPr/>
          <p:nvPr/>
        </p:nvSpPr>
        <p:spPr>
          <a:xfrm>
            <a:off x="5247455" y="3752717"/>
            <a:ext cx="692776" cy="147015"/>
          </a:xfrm>
          <a:prstGeom prst="rect">
            <a:avLst/>
          </a:prstGeom>
          <a:solidFill>
            <a:srgbClr val="6DCCDE"/>
          </a:solidFill>
          <a:ln w="3175" cmpd="sng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sp>
        <p:nvSpPr>
          <p:cNvPr id="51" name="Can 50">
            <a:extLst>
              <a:ext uri="{FF2B5EF4-FFF2-40B4-BE49-F238E27FC236}">
                <a16:creationId xmlns:a16="http://schemas.microsoft.com/office/drawing/2014/main" id="{ECF6CB26-99DD-0948-925F-2F2AA80F93C8}"/>
              </a:ext>
            </a:extLst>
          </p:cNvPr>
          <p:cNvSpPr/>
          <p:nvPr/>
        </p:nvSpPr>
        <p:spPr>
          <a:xfrm>
            <a:off x="5441382" y="4469338"/>
            <a:ext cx="307900" cy="230880"/>
          </a:xfrm>
          <a:prstGeom prst="can">
            <a:avLst/>
          </a:prstGeom>
          <a:solidFill>
            <a:srgbClr val="948A54"/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A98C3BFC-BF31-024B-80AB-EF5656FC41CA}"/>
              </a:ext>
            </a:extLst>
          </p:cNvPr>
          <p:cNvCxnSpPr>
            <a:stCxn id="51" idx="1"/>
            <a:endCxn id="49" idx="2"/>
          </p:cNvCxnSpPr>
          <p:nvPr/>
        </p:nvCxnSpPr>
        <p:spPr bwMode="auto">
          <a:xfrm flipH="1" flipV="1">
            <a:off x="5593781" y="4352380"/>
            <a:ext cx="1551" cy="116958"/>
          </a:xfrm>
          <a:prstGeom prst="line">
            <a:avLst/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3" name="Rectangle 52">
            <a:extLst>
              <a:ext uri="{FF2B5EF4-FFF2-40B4-BE49-F238E27FC236}">
                <a16:creationId xmlns:a16="http://schemas.microsoft.com/office/drawing/2014/main" id="{802AB947-87F7-7E4E-A5E0-7EB0703D1075}"/>
              </a:ext>
            </a:extLst>
          </p:cNvPr>
          <p:cNvSpPr/>
          <p:nvPr/>
        </p:nvSpPr>
        <p:spPr>
          <a:xfrm>
            <a:off x="6376918" y="3638882"/>
            <a:ext cx="1173837" cy="349554"/>
          </a:xfrm>
          <a:prstGeom prst="rect">
            <a:avLst/>
          </a:prstGeom>
          <a:solidFill>
            <a:srgbClr val="6DCC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100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 Platform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87C1CA6-A895-8F4A-8817-D5788DC73960}"/>
              </a:ext>
            </a:extLst>
          </p:cNvPr>
          <p:cNvCxnSpPr>
            <a:cxnSpLocks/>
            <a:stCxn id="53" idx="1"/>
            <a:endCxn id="49" idx="3"/>
          </p:cNvCxnSpPr>
          <p:nvPr/>
        </p:nvCxnSpPr>
        <p:spPr>
          <a:xfrm flipH="1">
            <a:off x="5940169" y="3813659"/>
            <a:ext cx="436749" cy="3142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4068AECB-4977-224D-8532-101BEF9D66F5}"/>
              </a:ext>
            </a:extLst>
          </p:cNvPr>
          <p:cNvCxnSpPr>
            <a:cxnSpLocks/>
            <a:stCxn id="14" idx="1"/>
            <a:endCxn id="2" idx="3"/>
          </p:cNvCxnSpPr>
          <p:nvPr/>
        </p:nvCxnSpPr>
        <p:spPr>
          <a:xfrm flipH="1" flipV="1">
            <a:off x="3098574" y="1489880"/>
            <a:ext cx="369278" cy="3820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AFB035D1-60E6-9E4B-B935-943B2A70597C}"/>
              </a:ext>
            </a:extLst>
          </p:cNvPr>
          <p:cNvCxnSpPr>
            <a:cxnSpLocks/>
            <a:stCxn id="14" idx="1"/>
            <a:endCxn id="41" idx="3"/>
          </p:cNvCxnSpPr>
          <p:nvPr/>
        </p:nvCxnSpPr>
        <p:spPr>
          <a:xfrm flipH="1">
            <a:off x="3098574" y="1871937"/>
            <a:ext cx="369278" cy="1675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ounded Rectangle 59">
            <a:extLst>
              <a:ext uri="{FF2B5EF4-FFF2-40B4-BE49-F238E27FC236}">
                <a16:creationId xmlns:a16="http://schemas.microsoft.com/office/drawing/2014/main" id="{D810F746-2BB1-7F4A-BA65-505691857F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0297" y="1873932"/>
            <a:ext cx="1084246" cy="331029"/>
          </a:xfrm>
          <a:prstGeom prst="roundRect">
            <a:avLst>
              <a:gd name="adj" fmla="val 16667"/>
            </a:avLst>
          </a:prstGeom>
          <a:solidFill>
            <a:srgbClr val="FDEADA"/>
          </a:solidFill>
          <a:ln w="9525">
            <a:solidFill>
              <a:schemeClr val="tx2"/>
            </a:solidFill>
            <a:round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GB" sz="1100" dirty="0">
                <a:solidFill>
                  <a:srgbClr val="1F497D"/>
                </a:solidFill>
                <a:latin typeface="Calibri"/>
                <a:ea typeface="+mn-ea"/>
                <a:cs typeface="Calibri"/>
              </a:rPr>
              <a:t>Apache Ranger</a:t>
            </a:r>
          </a:p>
        </p:txBody>
      </p:sp>
      <p:sp>
        <p:nvSpPr>
          <p:cNvPr id="61" name="Rounded Rectangle 60">
            <a:extLst>
              <a:ext uri="{FF2B5EF4-FFF2-40B4-BE49-F238E27FC236}">
                <a16:creationId xmlns:a16="http://schemas.microsoft.com/office/drawing/2014/main" id="{0170E912-A16F-7945-BF87-5360758331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7134" y="1327565"/>
            <a:ext cx="1084246" cy="330184"/>
          </a:xfrm>
          <a:prstGeom prst="roundRect">
            <a:avLst>
              <a:gd name="adj" fmla="val 16667"/>
            </a:avLst>
          </a:prstGeom>
          <a:solidFill>
            <a:srgbClr val="DCE6F2"/>
          </a:solidFill>
          <a:ln w="9525">
            <a:solidFill>
              <a:schemeClr val="tx2"/>
            </a:solidFill>
            <a:round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GB" sz="1100" dirty="0">
                <a:solidFill>
                  <a:srgbClr val="1F497D"/>
                </a:solidFill>
                <a:latin typeface="Calibri"/>
                <a:ea typeface="+mn-ea"/>
                <a:cs typeface="Calibri"/>
              </a:rPr>
              <a:t>Data Virtualization</a:t>
            </a:r>
          </a:p>
        </p:txBody>
      </p:sp>
      <p:sp>
        <p:nvSpPr>
          <p:cNvPr id="62" name="Up-Down Arrow 61">
            <a:extLst>
              <a:ext uri="{FF2B5EF4-FFF2-40B4-BE49-F238E27FC236}">
                <a16:creationId xmlns:a16="http://schemas.microsoft.com/office/drawing/2014/main" id="{9DA2C787-ACBC-2540-8D5E-9ED75049AC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4012" y="1665350"/>
            <a:ext cx="106764" cy="191693"/>
          </a:xfrm>
          <a:prstGeom prst="upDownArrow">
            <a:avLst>
              <a:gd name="adj1" fmla="val 50000"/>
              <a:gd name="adj2" fmla="val 50009"/>
            </a:avLst>
          </a:prstGeom>
          <a:solidFill>
            <a:srgbClr val="FFFFFF"/>
          </a:solidFill>
          <a:ln w="9525">
            <a:solidFill>
              <a:schemeClr val="tx2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GB" sz="1100" dirty="0">
              <a:solidFill>
                <a:srgbClr val="1F497D"/>
              </a:solidFill>
              <a:latin typeface="Calibri"/>
              <a:ea typeface="+mn-ea"/>
              <a:cs typeface="Calibri"/>
            </a:endParaRPr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79E2C43C-A846-0242-99E6-DF244A547A72}"/>
              </a:ext>
            </a:extLst>
          </p:cNvPr>
          <p:cNvCxnSpPr>
            <a:cxnSpLocks/>
            <a:stCxn id="60" idx="3"/>
            <a:endCxn id="41" idx="1"/>
          </p:cNvCxnSpPr>
          <p:nvPr/>
        </p:nvCxnSpPr>
        <p:spPr>
          <a:xfrm flipV="1">
            <a:off x="1604543" y="2039446"/>
            <a:ext cx="305336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4B8F43DA-94B4-784B-BAD6-376BD55B77A3}"/>
              </a:ext>
            </a:extLst>
          </p:cNvPr>
          <p:cNvCxnSpPr>
            <a:cxnSpLocks/>
            <a:stCxn id="61" idx="3"/>
            <a:endCxn id="2" idx="1"/>
          </p:cNvCxnSpPr>
          <p:nvPr/>
        </p:nvCxnSpPr>
        <p:spPr>
          <a:xfrm flipV="1">
            <a:off x="1601380" y="1489880"/>
            <a:ext cx="308498" cy="27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Rectangle 73">
            <a:extLst>
              <a:ext uri="{FF2B5EF4-FFF2-40B4-BE49-F238E27FC236}">
                <a16:creationId xmlns:a16="http://schemas.microsoft.com/office/drawing/2014/main" id="{F0C93814-8AF2-C64C-8F65-9DCA3C2FFE1D}"/>
              </a:ext>
            </a:extLst>
          </p:cNvPr>
          <p:cNvSpPr/>
          <p:nvPr/>
        </p:nvSpPr>
        <p:spPr>
          <a:xfrm>
            <a:off x="7811532" y="2625179"/>
            <a:ext cx="1188695" cy="349555"/>
          </a:xfrm>
          <a:prstGeom prst="rect">
            <a:avLst/>
          </a:prstGeom>
          <a:solidFill>
            <a:srgbClr val="6DCC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100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Stewardship</a:t>
            </a: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2E4B0908-F363-664E-A7B8-3FB5620EDD41}"/>
              </a:ext>
            </a:extLst>
          </p:cNvPr>
          <p:cNvCxnSpPr>
            <a:cxnSpLocks/>
            <a:stCxn id="8" idx="3"/>
            <a:endCxn id="74" idx="1"/>
          </p:cNvCxnSpPr>
          <p:nvPr/>
        </p:nvCxnSpPr>
        <p:spPr>
          <a:xfrm>
            <a:off x="7587573" y="2796217"/>
            <a:ext cx="223959" cy="37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97B8E4C8-2D68-6C4A-BCB9-52A70046FA8E}"/>
              </a:ext>
            </a:extLst>
          </p:cNvPr>
          <p:cNvSpPr/>
          <p:nvPr/>
        </p:nvSpPr>
        <p:spPr>
          <a:xfrm>
            <a:off x="6362060" y="4410541"/>
            <a:ext cx="1223962" cy="349555"/>
          </a:xfrm>
          <a:prstGeom prst="rect">
            <a:avLst/>
          </a:prstGeom>
          <a:solidFill>
            <a:srgbClr val="6DCC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100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Stewardship</a:t>
            </a: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CFCF7E05-9261-084D-B5E4-BE4C9AA57CA1}"/>
              </a:ext>
            </a:extLst>
          </p:cNvPr>
          <p:cNvCxnSpPr>
            <a:cxnSpLocks/>
            <a:stCxn id="49" idx="3"/>
            <a:endCxn id="56" idx="1"/>
          </p:cNvCxnSpPr>
          <p:nvPr/>
        </p:nvCxnSpPr>
        <p:spPr>
          <a:xfrm>
            <a:off x="5940169" y="4127913"/>
            <a:ext cx="421891" cy="4574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D3DF92EE-F6A0-A547-9A6E-2533D3D3E06D}"/>
              </a:ext>
            </a:extLst>
          </p:cNvPr>
          <p:cNvSpPr/>
          <p:nvPr/>
        </p:nvSpPr>
        <p:spPr>
          <a:xfrm>
            <a:off x="6381375" y="4024711"/>
            <a:ext cx="1188695" cy="349555"/>
          </a:xfrm>
          <a:prstGeom prst="rect">
            <a:avLst/>
          </a:prstGeom>
          <a:solidFill>
            <a:srgbClr val="6DCC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100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Discovery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3A809E0F-F29F-8F44-8441-6BA3BF7D63F7}"/>
              </a:ext>
            </a:extLst>
          </p:cNvPr>
          <p:cNvCxnSpPr>
            <a:cxnSpLocks/>
            <a:stCxn id="49" idx="3"/>
            <a:endCxn id="58" idx="1"/>
          </p:cNvCxnSpPr>
          <p:nvPr/>
        </p:nvCxnSpPr>
        <p:spPr>
          <a:xfrm>
            <a:off x="5940169" y="4127913"/>
            <a:ext cx="441206" cy="715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7204F9A8-9A51-7D41-B7FB-FEA8DFECC73E}"/>
              </a:ext>
            </a:extLst>
          </p:cNvPr>
          <p:cNvSpPr txBox="1"/>
          <p:nvPr/>
        </p:nvSpPr>
        <p:spPr bwMode="auto">
          <a:xfrm>
            <a:off x="3927539" y="4566634"/>
            <a:ext cx="1513843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400" dirty="0">
                <a:latin typeface="Calibri" pitchFamily="-1" charset="0"/>
              </a:rPr>
              <a:t>Data Onboarding</a:t>
            </a:r>
          </a:p>
        </p:txBody>
      </p:sp>
    </p:spTree>
    <p:extLst>
      <p:ext uri="{BB962C8B-B14F-4D97-AF65-F5344CB8AC3E}">
        <p14:creationId xmlns:p14="http://schemas.microsoft.com/office/powerpoint/2010/main" val="10194055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0299F-2A13-064B-BDB0-24BF3F220D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Connected OMAG Servers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675017-E5AD-2A45-9BD4-2364951D625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Clr>
                <a:srgbClr val="434343"/>
              </a:buClr>
              <a:buSzPct val="25000"/>
              <a:buFont typeface="Arial"/>
              <a:buNone/>
            </a:pPr>
            <a:fld id="{00000000-1234-1234-1234-123412341234}" type="slidenum">
              <a:rPr lang="en-US" sz="1000" smtClean="0"/>
              <a:pPr>
                <a:buClr>
                  <a:srgbClr val="434343"/>
                </a:buClr>
                <a:buSzPct val="25000"/>
                <a:buFont typeface="Arial"/>
                <a:buNone/>
              </a:pPr>
              <a:t>24</a:t>
            </a:fld>
            <a:endParaRPr lang="en-US" sz="1000"/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90B7649E-1A3B-3841-9C02-2ED7D912F9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150" y="949437"/>
            <a:ext cx="6743700" cy="391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418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0299F-2A13-064B-BDB0-24BF3F220D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Linkage is like onion rings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675017-E5AD-2A45-9BD4-2364951D625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Clr>
                <a:srgbClr val="434343"/>
              </a:buClr>
              <a:buSzPct val="25000"/>
              <a:buFont typeface="Arial"/>
              <a:buNone/>
            </a:pPr>
            <a:fld id="{00000000-1234-1234-1234-123412341234}" type="slidenum">
              <a:rPr lang="en-US" sz="1000" smtClean="0"/>
              <a:pPr>
                <a:buClr>
                  <a:srgbClr val="434343"/>
                </a:buClr>
                <a:buSzPct val="25000"/>
                <a:buFont typeface="Arial"/>
                <a:buNone/>
              </a:pPr>
              <a:t>25</a:t>
            </a:fld>
            <a:endParaRPr lang="en-US" sz="1000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F54CCAFC-9F94-874A-9FFB-643F05A9FF2F}"/>
              </a:ext>
            </a:extLst>
          </p:cNvPr>
          <p:cNvSpPr/>
          <p:nvPr/>
        </p:nvSpPr>
        <p:spPr>
          <a:xfrm>
            <a:off x="825191" y="1561171"/>
            <a:ext cx="7482468" cy="3299866"/>
          </a:xfrm>
          <a:prstGeom prst="roundRect">
            <a:avLst>
              <a:gd name="adj" fmla="val 7543"/>
            </a:avLst>
          </a:prstGeom>
          <a:solidFill>
            <a:srgbClr val="6DCCDE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n w="0"/>
              <a:solidFill>
                <a:schemeClr val="accent6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CEE5585C-D4E1-064F-9085-5478BC3E98B1}"/>
              </a:ext>
            </a:extLst>
          </p:cNvPr>
          <p:cNvSpPr/>
          <p:nvPr/>
        </p:nvSpPr>
        <p:spPr>
          <a:xfrm>
            <a:off x="1092820" y="2849847"/>
            <a:ext cx="6958360" cy="2004576"/>
          </a:xfrm>
          <a:prstGeom prst="roundRect">
            <a:avLst/>
          </a:prstGeom>
          <a:solidFill>
            <a:srgbClr val="6DCCDE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n w="0"/>
              <a:solidFill>
                <a:schemeClr val="accent6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37A475F-3B55-DC4A-89B9-165E3F862082}"/>
              </a:ext>
            </a:extLst>
          </p:cNvPr>
          <p:cNvSpPr/>
          <p:nvPr/>
        </p:nvSpPr>
        <p:spPr>
          <a:xfrm>
            <a:off x="3278459" y="3033131"/>
            <a:ext cx="4665391" cy="1821292"/>
          </a:xfrm>
          <a:prstGeom prst="roundRect">
            <a:avLst/>
          </a:prstGeom>
          <a:solidFill>
            <a:srgbClr val="6DCCDE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n w="0"/>
              <a:solidFill>
                <a:schemeClr val="accent6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90B7649E-1A3B-3841-9C02-2ED7D912F9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150" y="949437"/>
            <a:ext cx="6743700" cy="3911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F20CE8D-70CE-9742-AC90-B0CB76FE4D92}"/>
              </a:ext>
            </a:extLst>
          </p:cNvPr>
          <p:cNvSpPr txBox="1"/>
          <p:nvPr/>
        </p:nvSpPr>
        <p:spPr>
          <a:xfrm>
            <a:off x="6356194" y="1561171"/>
            <a:ext cx="18565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Governance Solution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3114FF-3DCF-ED40-AE21-09CD20C43AE2}"/>
              </a:ext>
            </a:extLst>
          </p:cNvPr>
          <p:cNvSpPr txBox="1"/>
          <p:nvPr/>
        </p:nvSpPr>
        <p:spPr>
          <a:xfrm>
            <a:off x="1148576" y="4435929"/>
            <a:ext cx="20136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Integrated Governance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F0255B-F594-114D-A73A-C367BC863894}"/>
              </a:ext>
            </a:extLst>
          </p:cNvPr>
          <p:cNvSpPr txBox="1"/>
          <p:nvPr/>
        </p:nvSpPr>
        <p:spPr>
          <a:xfrm>
            <a:off x="5939882" y="4526265"/>
            <a:ext cx="17844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Integrated Metadata</a:t>
            </a:r>
          </a:p>
        </p:txBody>
      </p:sp>
    </p:spTree>
    <p:extLst>
      <p:ext uri="{BB962C8B-B14F-4D97-AF65-F5344CB8AC3E}">
        <p14:creationId xmlns:p14="http://schemas.microsoft.com/office/powerpoint/2010/main" val="12278592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080E3D4-2EA1-EE41-89A6-EAEAC40BF1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Configuring Servers and Platforms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2097115-3BA2-C846-8F95-421308A6BF8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Clr>
                <a:srgbClr val="434343"/>
              </a:buClr>
              <a:buSzPct val="25000"/>
              <a:buFont typeface="Arial"/>
              <a:buNone/>
            </a:pPr>
            <a:fld id="{00000000-1234-1234-1234-123412341234}" type="slidenum">
              <a:rPr lang="en-US" sz="1000" smtClean="0"/>
              <a:pPr>
                <a:buClr>
                  <a:srgbClr val="434343"/>
                </a:buClr>
                <a:buSzPct val="25000"/>
                <a:buFont typeface="Arial"/>
                <a:buNone/>
              </a:pPr>
              <a:t>26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2118237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CD20A63-4525-034B-961F-768170F39F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Configurability of OMAG Server Platform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ED64A5B-51B3-DE45-B31E-0FCF347B7C9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Clr>
                <a:srgbClr val="434343"/>
              </a:buClr>
              <a:buSzPct val="25000"/>
              <a:buFont typeface="Arial"/>
              <a:buNone/>
            </a:pPr>
            <a:fld id="{00000000-1234-1234-1234-123412341234}" type="slidenum">
              <a:rPr lang="en-US" sz="1000" smtClean="0"/>
              <a:pPr>
                <a:buClr>
                  <a:srgbClr val="434343"/>
                </a:buClr>
                <a:buSzPct val="25000"/>
                <a:buFont typeface="Arial"/>
                <a:buNone/>
              </a:pPr>
              <a:t>27</a:t>
            </a:fld>
            <a:endParaRPr lang="en-US" sz="1000"/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A977009F-38F5-354A-AE4B-23BC9167CF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2083" y="1187759"/>
            <a:ext cx="4746267" cy="3484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1186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FD1FF4-BE62-214E-BE39-10C1DB1C9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OMAG Server Platform – just started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9E71E45-C381-AD43-9057-81BAAEB0D08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Clr>
                <a:srgbClr val="434343"/>
              </a:buClr>
              <a:buSzPct val="25000"/>
              <a:buFont typeface="Arial"/>
              <a:buNone/>
            </a:pPr>
            <a:fld id="{00000000-1234-1234-1234-123412341234}" type="slidenum">
              <a:rPr lang="en-US" sz="1000" smtClean="0"/>
              <a:pPr>
                <a:buClr>
                  <a:srgbClr val="434343"/>
                </a:buClr>
                <a:buSzPct val="25000"/>
                <a:buFont typeface="Arial"/>
                <a:buNone/>
              </a:pPr>
              <a:t>28</a:t>
            </a:fld>
            <a:endParaRPr lang="en-US" sz="100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3866965B-D260-7543-A009-2E11D0A072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9180" y="1263650"/>
            <a:ext cx="5575300" cy="261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4222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5B40D3-1A93-014F-87E0-5C5C45654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OMAG Server Platform – configuring servers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1E9DE-FC43-C44A-8BE6-972F6F8615C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Clr>
                <a:srgbClr val="434343"/>
              </a:buClr>
              <a:buSzPct val="25000"/>
              <a:buFont typeface="Arial"/>
              <a:buNone/>
            </a:pPr>
            <a:fld id="{00000000-1234-1234-1234-123412341234}" type="slidenum">
              <a:rPr lang="en-US" sz="1000" smtClean="0"/>
              <a:pPr>
                <a:buClr>
                  <a:srgbClr val="434343"/>
                </a:buClr>
                <a:buSzPct val="25000"/>
                <a:buFont typeface="Arial"/>
                <a:buNone/>
              </a:pPr>
              <a:t>29</a:t>
            </a:fld>
            <a:endParaRPr lang="en-US" sz="100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87541F28-7FD4-B343-A53A-6666C809A4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263650"/>
            <a:ext cx="7035800" cy="261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288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94F6D39F-58A1-5944-8F5A-5E7F7886CC66}"/>
              </a:ext>
            </a:extLst>
          </p:cNvPr>
          <p:cNvCxnSpPr>
            <a:cxnSpLocks/>
          </p:cNvCxnSpPr>
          <p:nvPr/>
        </p:nvCxnSpPr>
        <p:spPr bwMode="auto">
          <a:xfrm>
            <a:off x="4913842" y="1912576"/>
            <a:ext cx="784852" cy="738527"/>
          </a:xfrm>
          <a:prstGeom prst="line">
            <a:avLst/>
          </a:prstGeom>
          <a:solidFill>
            <a:srgbClr val="CC99FF"/>
          </a:solidFill>
          <a:ln w="57150" cap="flat" cmpd="sng" algn="ctr">
            <a:solidFill>
              <a:srgbClr val="144989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B869CC60-5DE7-E641-8E80-31D929F5C875}"/>
              </a:ext>
            </a:extLst>
          </p:cNvPr>
          <p:cNvCxnSpPr>
            <a:cxnSpLocks/>
            <a:endCxn id="3" idx="3"/>
          </p:cNvCxnSpPr>
          <p:nvPr/>
        </p:nvCxnSpPr>
        <p:spPr bwMode="auto">
          <a:xfrm flipH="1">
            <a:off x="4205287" y="3673533"/>
            <a:ext cx="592570" cy="419134"/>
          </a:xfrm>
          <a:prstGeom prst="line">
            <a:avLst/>
          </a:prstGeom>
          <a:solidFill>
            <a:srgbClr val="CC99FF"/>
          </a:solidFill>
          <a:ln w="57150" cap="flat" cmpd="sng" algn="ctr">
            <a:solidFill>
              <a:srgbClr val="144989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Straight Connector 79"/>
          <p:cNvCxnSpPr>
            <a:cxnSpLocks/>
          </p:cNvCxnSpPr>
          <p:nvPr/>
        </p:nvCxnSpPr>
        <p:spPr bwMode="auto">
          <a:xfrm flipH="1">
            <a:off x="6838123" y="1725549"/>
            <a:ext cx="243081" cy="757770"/>
          </a:xfrm>
          <a:prstGeom prst="line">
            <a:avLst/>
          </a:prstGeom>
          <a:solidFill>
            <a:srgbClr val="CC99FF"/>
          </a:solidFill>
          <a:ln w="57150" cap="flat" cmpd="sng" algn="ctr">
            <a:solidFill>
              <a:srgbClr val="144989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2ABBADBD-6DCF-4045-A39E-D731DD367562}"/>
              </a:ext>
            </a:extLst>
          </p:cNvPr>
          <p:cNvSpPr/>
          <p:nvPr/>
        </p:nvSpPr>
        <p:spPr>
          <a:xfrm>
            <a:off x="1612424" y="3428687"/>
            <a:ext cx="2592863" cy="1327960"/>
          </a:xfrm>
          <a:prstGeom prst="roundRect">
            <a:avLst/>
          </a:prstGeom>
          <a:solidFill>
            <a:srgbClr val="6DCC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n w="0"/>
              <a:solidFill>
                <a:schemeClr val="accent6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252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hybrid multi-cloud world</a:t>
            </a:r>
          </a:p>
        </p:txBody>
      </p:sp>
      <p:sp>
        <p:nvSpPr>
          <p:cNvPr id="46" name="Cloud 45"/>
          <p:cNvSpPr/>
          <p:nvPr/>
        </p:nvSpPr>
        <p:spPr bwMode="auto">
          <a:xfrm>
            <a:off x="3900850" y="1259321"/>
            <a:ext cx="1610916" cy="817067"/>
          </a:xfrm>
          <a:prstGeom prst="cloud">
            <a:avLst/>
          </a:prstGeom>
          <a:solidFill>
            <a:srgbClr val="FFFFFF"/>
          </a:solidFill>
          <a:ln>
            <a:solidFill>
              <a:srgbClr val="14498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sz="105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sp>
        <p:nvSpPr>
          <p:cNvPr id="47" name="Cloud 46"/>
          <p:cNvSpPr/>
          <p:nvPr/>
        </p:nvSpPr>
        <p:spPr bwMode="auto">
          <a:xfrm>
            <a:off x="6115919" y="562805"/>
            <a:ext cx="2502694" cy="1268909"/>
          </a:xfrm>
          <a:prstGeom prst="cloud">
            <a:avLst/>
          </a:prstGeom>
          <a:solidFill>
            <a:srgbClr val="FFFFFF"/>
          </a:solidFill>
          <a:ln>
            <a:solidFill>
              <a:srgbClr val="14498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sz="105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sp>
        <p:nvSpPr>
          <p:cNvPr id="49" name="Cloud 48"/>
          <p:cNvSpPr/>
          <p:nvPr/>
        </p:nvSpPr>
        <p:spPr bwMode="auto">
          <a:xfrm>
            <a:off x="4572000" y="2399289"/>
            <a:ext cx="2883973" cy="1685901"/>
          </a:xfrm>
          <a:prstGeom prst="cloud">
            <a:avLst/>
          </a:prstGeom>
          <a:solidFill>
            <a:srgbClr val="FFFFFF"/>
          </a:solidFill>
          <a:ln>
            <a:solidFill>
              <a:srgbClr val="14498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sz="105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sp>
        <p:nvSpPr>
          <p:cNvPr id="50" name="Rounded Rectangle 49"/>
          <p:cNvSpPr/>
          <p:nvPr/>
        </p:nvSpPr>
        <p:spPr bwMode="auto">
          <a:xfrm>
            <a:off x="5249448" y="2799438"/>
            <a:ext cx="1453754" cy="709018"/>
          </a:xfrm>
          <a:prstGeom prst="roundRect">
            <a:avLst/>
          </a:prstGeom>
          <a:solidFill>
            <a:srgbClr val="1F497D"/>
          </a:solidFill>
          <a:ln>
            <a:solidFill>
              <a:srgbClr val="14498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GB" sz="1050" dirty="0">
                <a:solidFill>
                  <a:srgbClr val="ECECEC"/>
                </a:solidFill>
                <a:latin typeface="Calibri"/>
                <a:cs typeface="Calibri"/>
              </a:rPr>
              <a:t>Data Lake</a:t>
            </a:r>
          </a:p>
        </p:txBody>
      </p:sp>
      <p:cxnSp>
        <p:nvCxnSpPr>
          <p:cNvPr id="51" name="Straight Connector 50"/>
          <p:cNvCxnSpPr>
            <a:cxnSpLocks/>
            <a:stCxn id="91" idx="2"/>
            <a:endCxn id="55" idx="0"/>
          </p:cNvCxnSpPr>
          <p:nvPr/>
        </p:nvCxnSpPr>
        <p:spPr bwMode="auto">
          <a:xfrm flipH="1">
            <a:off x="4845612" y="1035165"/>
            <a:ext cx="13175" cy="351850"/>
          </a:xfrm>
          <a:prstGeom prst="line">
            <a:avLst/>
          </a:prstGeom>
          <a:ln>
            <a:solidFill>
              <a:srgbClr val="14498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Rectangle 54"/>
          <p:cNvSpPr/>
          <p:nvPr/>
        </p:nvSpPr>
        <p:spPr bwMode="auto">
          <a:xfrm>
            <a:off x="4694998" y="1387015"/>
            <a:ext cx="301228" cy="125016"/>
          </a:xfrm>
          <a:prstGeom prst="rect">
            <a:avLst/>
          </a:prstGeom>
          <a:solidFill>
            <a:srgbClr val="FFFFFF"/>
          </a:solidFill>
          <a:ln>
            <a:solidFill>
              <a:srgbClr val="14498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sz="105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sp>
        <p:nvSpPr>
          <p:cNvPr id="61" name="Rectangle 60"/>
          <p:cNvSpPr/>
          <p:nvPr/>
        </p:nvSpPr>
        <p:spPr bwMode="auto">
          <a:xfrm>
            <a:off x="4698569" y="1594184"/>
            <a:ext cx="301229" cy="125016"/>
          </a:xfrm>
          <a:prstGeom prst="rect">
            <a:avLst/>
          </a:prstGeom>
          <a:solidFill>
            <a:srgbClr val="FFFFFF"/>
          </a:solidFill>
          <a:ln>
            <a:solidFill>
              <a:srgbClr val="14498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sz="105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sp>
        <p:nvSpPr>
          <p:cNvPr id="62" name="TextBox 24"/>
          <p:cNvSpPr txBox="1">
            <a:spLocks noChangeArrowheads="1"/>
          </p:cNvSpPr>
          <p:nvPr/>
        </p:nvSpPr>
        <p:spPr bwMode="auto">
          <a:xfrm>
            <a:off x="4996693" y="1430936"/>
            <a:ext cx="664019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GB" sz="1050" dirty="0"/>
              <a:t>Mobile Apps</a:t>
            </a:r>
          </a:p>
        </p:txBody>
      </p:sp>
      <p:grpSp>
        <p:nvGrpSpPr>
          <p:cNvPr id="67" name="Group 21"/>
          <p:cNvGrpSpPr>
            <a:grpSpLocks/>
          </p:cNvGrpSpPr>
          <p:nvPr/>
        </p:nvGrpSpPr>
        <p:grpSpPr bwMode="auto">
          <a:xfrm>
            <a:off x="2339325" y="3869016"/>
            <a:ext cx="718954" cy="418573"/>
            <a:chOff x="431539" y="5104202"/>
            <a:chExt cx="1023363" cy="843225"/>
          </a:xfrm>
        </p:grpSpPr>
        <p:sp>
          <p:nvSpPr>
            <p:cNvPr id="68" name="Can 67"/>
            <p:cNvSpPr/>
            <p:nvPr/>
          </p:nvSpPr>
          <p:spPr>
            <a:xfrm>
              <a:off x="432125" y="5103544"/>
              <a:ext cx="813476" cy="661997"/>
            </a:xfrm>
            <a:prstGeom prst="can">
              <a:avLst/>
            </a:prstGeom>
            <a:solidFill>
              <a:srgbClr val="FFFFFF"/>
            </a:solidFill>
            <a:ln>
              <a:solidFill>
                <a:srgbClr val="144989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>
                <a:defRPr/>
              </a:pPr>
              <a:endParaRPr lang="en-US" sz="825" dirty="0">
                <a:solidFill>
                  <a:srgbClr val="1F497D"/>
                </a:solidFill>
                <a:latin typeface="Calibri"/>
                <a:cs typeface="Calibri"/>
              </a:endParaRPr>
            </a:p>
          </p:txBody>
        </p:sp>
        <p:sp>
          <p:nvSpPr>
            <p:cNvPr id="69" name="Can 68"/>
            <p:cNvSpPr/>
            <p:nvPr/>
          </p:nvSpPr>
          <p:spPr>
            <a:xfrm>
              <a:off x="1167643" y="5305021"/>
              <a:ext cx="288106" cy="527080"/>
            </a:xfrm>
            <a:prstGeom prst="can">
              <a:avLst/>
            </a:prstGeom>
            <a:solidFill>
              <a:srgbClr val="FFFFFF"/>
            </a:solidFill>
            <a:ln>
              <a:solidFill>
                <a:srgbClr val="144989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>
                <a:defRPr/>
              </a:pPr>
              <a:endParaRPr lang="en-US" sz="825" dirty="0">
                <a:solidFill>
                  <a:srgbClr val="1F497D"/>
                </a:solidFill>
                <a:latin typeface="Calibri"/>
                <a:cs typeface="Calibri"/>
              </a:endParaRPr>
            </a:p>
          </p:txBody>
        </p:sp>
        <p:sp>
          <p:nvSpPr>
            <p:cNvPr id="70" name="Can 69"/>
            <p:cNvSpPr/>
            <p:nvPr/>
          </p:nvSpPr>
          <p:spPr>
            <a:xfrm>
              <a:off x="532114" y="5421951"/>
              <a:ext cx="710098" cy="525280"/>
            </a:xfrm>
            <a:prstGeom prst="can">
              <a:avLst/>
            </a:prstGeom>
            <a:solidFill>
              <a:srgbClr val="FFFFFF"/>
            </a:solidFill>
            <a:ln>
              <a:solidFill>
                <a:srgbClr val="144989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>
                <a:defRPr/>
              </a:pPr>
              <a:r>
                <a:rPr lang="en-US" sz="825" dirty="0">
                  <a:solidFill>
                    <a:srgbClr val="1F497D"/>
                  </a:solidFill>
                  <a:latin typeface="Calibri"/>
                  <a:cs typeface="Calibri"/>
                </a:rPr>
                <a:t>Databases</a:t>
              </a:r>
            </a:p>
          </p:txBody>
        </p:sp>
      </p:grpSp>
      <p:grpSp>
        <p:nvGrpSpPr>
          <p:cNvPr id="71" name="Group 19"/>
          <p:cNvGrpSpPr>
            <a:grpSpLocks/>
          </p:cNvGrpSpPr>
          <p:nvPr/>
        </p:nvGrpSpPr>
        <p:grpSpPr bwMode="auto">
          <a:xfrm>
            <a:off x="2962270" y="4113382"/>
            <a:ext cx="841756" cy="402808"/>
            <a:chOff x="2266224" y="5215162"/>
            <a:chExt cx="1198428" cy="810289"/>
          </a:xfrm>
        </p:grpSpPr>
        <p:sp>
          <p:nvSpPr>
            <p:cNvPr id="72" name="Rectangle 71"/>
            <p:cNvSpPr/>
            <p:nvPr/>
          </p:nvSpPr>
          <p:spPr>
            <a:xfrm>
              <a:off x="2558018" y="5342661"/>
              <a:ext cx="906891" cy="538890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144989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>
                <a:defRPr/>
              </a:pPr>
              <a:endParaRPr lang="en-US" sz="825" dirty="0">
                <a:solidFill>
                  <a:srgbClr val="1F497D"/>
                </a:solidFill>
                <a:latin typeface="Calibri"/>
                <a:cs typeface="Calibri"/>
              </a:endParaRPr>
            </a:p>
          </p:txBody>
        </p:sp>
        <p:sp>
          <p:nvSpPr>
            <p:cNvPr id="73" name="Rectangle 72"/>
            <p:cNvSpPr/>
            <p:nvPr/>
          </p:nvSpPr>
          <p:spPr>
            <a:xfrm>
              <a:off x="2266457" y="5215124"/>
              <a:ext cx="644146" cy="657446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144989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>
                <a:defRPr/>
              </a:pPr>
              <a:endParaRPr lang="en-US" sz="825" dirty="0">
                <a:solidFill>
                  <a:srgbClr val="1F497D"/>
                </a:solidFill>
                <a:latin typeface="Calibri"/>
                <a:cs typeface="Calibri"/>
              </a:endParaRPr>
            </a:p>
          </p:txBody>
        </p:sp>
        <p:sp>
          <p:nvSpPr>
            <p:cNvPr id="74" name="Rectangle 73"/>
            <p:cNvSpPr/>
            <p:nvPr/>
          </p:nvSpPr>
          <p:spPr>
            <a:xfrm>
              <a:off x="2419018" y="5488161"/>
              <a:ext cx="905195" cy="537094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144989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>
                <a:defRPr/>
              </a:pPr>
              <a:r>
                <a:rPr lang="en-US" sz="825" dirty="0">
                  <a:solidFill>
                    <a:srgbClr val="1F497D"/>
                  </a:solidFill>
                  <a:latin typeface="Calibri"/>
                  <a:cs typeface="Calibri"/>
                </a:rPr>
                <a:t>Applications</a:t>
              </a:r>
            </a:p>
          </p:txBody>
        </p:sp>
      </p:grpSp>
      <p:sp>
        <p:nvSpPr>
          <p:cNvPr id="75" name="Multidocument 74"/>
          <p:cNvSpPr/>
          <p:nvPr/>
        </p:nvSpPr>
        <p:spPr bwMode="auto">
          <a:xfrm>
            <a:off x="2139712" y="4254452"/>
            <a:ext cx="506015" cy="233065"/>
          </a:xfrm>
          <a:prstGeom prst="flowChartMultidocument">
            <a:avLst/>
          </a:prstGeom>
          <a:solidFill>
            <a:srgbClr val="FFFFFF"/>
          </a:solidFill>
          <a:ln>
            <a:solidFill>
              <a:srgbClr val="14498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defRPr/>
            </a:pPr>
            <a:r>
              <a:rPr lang="en-US" sz="825" dirty="0">
                <a:solidFill>
                  <a:srgbClr val="1F497D"/>
                </a:solidFill>
                <a:latin typeface="Calibri"/>
                <a:cs typeface="Calibri"/>
              </a:rPr>
              <a:t>Files</a:t>
            </a:r>
          </a:p>
        </p:txBody>
      </p:sp>
      <p:sp>
        <p:nvSpPr>
          <p:cNvPr id="79" name="Right Arrow 78"/>
          <p:cNvSpPr/>
          <p:nvPr/>
        </p:nvSpPr>
        <p:spPr bwMode="auto">
          <a:xfrm rot="18691608">
            <a:off x="3949080" y="4121950"/>
            <a:ext cx="166985" cy="148829"/>
          </a:xfrm>
          <a:prstGeom prst="rightArrow">
            <a:avLst/>
          </a:prstGeom>
          <a:solidFill>
            <a:srgbClr val="FFFFFF"/>
          </a:solidFill>
          <a:ln>
            <a:solidFill>
              <a:srgbClr val="14498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sz="105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sp>
        <p:nvSpPr>
          <p:cNvPr id="81" name="Can 80"/>
          <p:cNvSpPr/>
          <p:nvPr/>
        </p:nvSpPr>
        <p:spPr bwMode="auto">
          <a:xfrm>
            <a:off x="7070800" y="1259321"/>
            <a:ext cx="602456" cy="249138"/>
          </a:xfrm>
          <a:prstGeom prst="can">
            <a:avLst/>
          </a:prstGeom>
          <a:solidFill>
            <a:srgbClr val="FFFFFF"/>
          </a:solidFill>
          <a:ln>
            <a:solidFill>
              <a:srgbClr val="14498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sz="105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sp>
        <p:nvSpPr>
          <p:cNvPr id="82" name="Wave 81"/>
          <p:cNvSpPr/>
          <p:nvPr/>
        </p:nvSpPr>
        <p:spPr bwMode="auto">
          <a:xfrm>
            <a:off x="6457123" y="1935393"/>
            <a:ext cx="373856" cy="183952"/>
          </a:xfrm>
          <a:prstGeom prst="wave">
            <a:avLst/>
          </a:prstGeom>
          <a:solidFill>
            <a:srgbClr val="FFFFFF"/>
          </a:solidFill>
          <a:ln>
            <a:solidFill>
              <a:srgbClr val="14498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sz="105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sp>
        <p:nvSpPr>
          <p:cNvPr id="85" name="TextBox 65"/>
          <p:cNvSpPr txBox="1">
            <a:spLocks noChangeArrowheads="1"/>
          </p:cNvSpPr>
          <p:nvPr/>
        </p:nvSpPr>
        <p:spPr bwMode="auto">
          <a:xfrm>
            <a:off x="7642389" y="782640"/>
            <a:ext cx="954791" cy="5770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GB" sz="1050" dirty="0"/>
              <a:t>Independent metadata Repository</a:t>
            </a:r>
          </a:p>
        </p:txBody>
      </p:sp>
      <p:sp>
        <p:nvSpPr>
          <p:cNvPr id="86" name="TextBox 66"/>
          <p:cNvSpPr txBox="1">
            <a:spLocks noChangeArrowheads="1"/>
          </p:cNvSpPr>
          <p:nvPr/>
        </p:nvSpPr>
        <p:spPr bwMode="auto">
          <a:xfrm>
            <a:off x="3895807" y="2337262"/>
            <a:ext cx="1027573" cy="600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GB" sz="1100" b="1" dirty="0"/>
              <a:t>Linked metadata Repositories</a:t>
            </a:r>
          </a:p>
        </p:txBody>
      </p:sp>
      <p:grpSp>
        <p:nvGrpSpPr>
          <p:cNvPr id="87" name="Group 17"/>
          <p:cNvGrpSpPr>
            <a:grpSpLocks/>
          </p:cNvGrpSpPr>
          <p:nvPr/>
        </p:nvGrpSpPr>
        <p:grpSpPr bwMode="auto">
          <a:xfrm>
            <a:off x="4534319" y="800887"/>
            <a:ext cx="129501" cy="212308"/>
            <a:chOff x="603250" y="4737100"/>
            <a:chExt cx="355600" cy="654050"/>
          </a:xfrm>
        </p:grpSpPr>
        <p:sp>
          <p:nvSpPr>
            <p:cNvPr id="88" name="Delay 87"/>
            <p:cNvSpPr/>
            <p:nvPr/>
          </p:nvSpPr>
          <p:spPr>
            <a:xfrm rot="16200000">
              <a:off x="546519" y="4977062"/>
              <a:ext cx="469494" cy="356362"/>
            </a:xfrm>
            <a:prstGeom prst="flowChartDelay">
              <a:avLst/>
            </a:prstGeom>
            <a:solidFill>
              <a:srgbClr val="1F497D"/>
            </a:solidFill>
            <a:ln w="9525" cap="flat" cmpd="sng" algn="ctr">
              <a:solidFill>
                <a:srgbClr val="1F497D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 defTabSz="685800">
                <a:defRPr/>
              </a:pPr>
              <a:endParaRPr lang="en-GB" sz="1350">
                <a:solidFill>
                  <a:prstClr val="white"/>
                </a:solidFill>
                <a:ea typeface="ＭＳ Ｐゴシック"/>
                <a:cs typeface="+mn-cs"/>
              </a:endParaRPr>
            </a:p>
          </p:txBody>
        </p:sp>
        <p:sp>
          <p:nvSpPr>
            <p:cNvPr id="89" name="Oval 88"/>
            <p:cNvSpPr/>
            <p:nvPr/>
          </p:nvSpPr>
          <p:spPr>
            <a:xfrm>
              <a:off x="628650" y="4737100"/>
              <a:ext cx="304800" cy="279400"/>
            </a:xfrm>
            <a:prstGeom prst="ellipse">
              <a:avLst/>
            </a:prstGeom>
            <a:solidFill>
              <a:srgbClr val="EEECE1"/>
            </a:solidFill>
            <a:ln w="9525" cap="flat" cmpd="sng" algn="ctr">
              <a:solidFill>
                <a:srgbClr val="1F497D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anchor="ctr"/>
            <a:lstStyle/>
            <a:p>
              <a:pPr algn="ctr" defTabSz="685800">
                <a:defRPr/>
              </a:pPr>
              <a:endParaRPr lang="en-GB" sz="1350">
                <a:solidFill>
                  <a:prstClr val="white"/>
                </a:solidFill>
                <a:ea typeface="ＭＳ Ｐゴシック"/>
                <a:cs typeface="+mn-cs"/>
              </a:endParaRPr>
            </a:p>
          </p:txBody>
        </p:sp>
      </p:grpSp>
      <p:grpSp>
        <p:nvGrpSpPr>
          <p:cNvPr id="90" name="Group 22"/>
          <p:cNvGrpSpPr>
            <a:grpSpLocks/>
          </p:cNvGrpSpPr>
          <p:nvPr/>
        </p:nvGrpSpPr>
        <p:grpSpPr bwMode="auto">
          <a:xfrm>
            <a:off x="4756595" y="739414"/>
            <a:ext cx="204383" cy="295751"/>
            <a:chOff x="2622841" y="2259432"/>
            <a:chExt cx="290632" cy="446708"/>
          </a:xfrm>
        </p:grpSpPr>
        <p:sp>
          <p:nvSpPr>
            <p:cNvPr id="91" name="Rounded Rectangle 90"/>
            <p:cNvSpPr/>
            <p:nvPr/>
          </p:nvSpPr>
          <p:spPr>
            <a:xfrm>
              <a:off x="2622841" y="2259432"/>
              <a:ext cx="290632" cy="446708"/>
            </a:xfrm>
            <a:prstGeom prst="roundRect">
              <a:avLst/>
            </a:prstGeom>
            <a:solidFill>
              <a:sysClr val="window" lastClr="FFFFFF"/>
            </a:solidFill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none" anchor="ctr">
              <a:spAutoFit/>
            </a:bodyPr>
            <a:lstStyle/>
            <a:p>
              <a:pPr algn="ctr" defTabSz="685800">
                <a:defRPr/>
              </a:pPr>
              <a:endParaRPr lang="en-US" sz="1200" dirty="0">
                <a:solidFill>
                  <a:sysClr val="windowText" lastClr="000000"/>
                </a:solidFill>
                <a:ea typeface="ＭＳ Ｐゴシック"/>
                <a:cs typeface="+mn-cs"/>
              </a:endParaRPr>
            </a:p>
          </p:txBody>
        </p:sp>
        <p:sp>
          <p:nvSpPr>
            <p:cNvPr id="92" name="Rounded Rectangle 91"/>
            <p:cNvSpPr/>
            <p:nvPr/>
          </p:nvSpPr>
          <p:spPr>
            <a:xfrm>
              <a:off x="2653875" y="2307086"/>
              <a:ext cx="228565" cy="369832"/>
            </a:xfrm>
            <a:prstGeom prst="roundRect">
              <a:avLst/>
            </a:prstGeom>
            <a:solidFill>
              <a:sysClr val="window" lastClr="FFFFFF"/>
            </a:solidFill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none" anchor="ctr">
              <a:noAutofit/>
            </a:bodyPr>
            <a:lstStyle/>
            <a:p>
              <a:pPr algn="ctr" defTabSz="685800">
                <a:defRPr/>
              </a:pPr>
              <a:endParaRPr lang="en-US" sz="1200" dirty="0">
                <a:solidFill>
                  <a:sysClr val="windowText" lastClr="000000"/>
                </a:solidFill>
                <a:ea typeface="ＭＳ Ｐゴシック"/>
                <a:cs typeface="+mn-cs"/>
              </a:endParaRPr>
            </a:p>
          </p:txBody>
        </p:sp>
        <p:sp>
          <p:nvSpPr>
            <p:cNvPr id="93" name="Rounded Rectangle 92"/>
            <p:cNvSpPr/>
            <p:nvPr/>
          </p:nvSpPr>
          <p:spPr>
            <a:xfrm>
              <a:off x="2684908" y="2587090"/>
              <a:ext cx="161537" cy="69055"/>
            </a:xfrm>
            <a:prstGeom prst="roundRect">
              <a:avLst/>
            </a:prstGeom>
            <a:solidFill>
              <a:srgbClr val="1F497D"/>
            </a:solidFill>
            <a:ln w="9525" cap="flat" cmpd="sng" algn="ctr">
              <a:noFill/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anchor="ctr">
              <a:noAutofit/>
            </a:bodyPr>
            <a:lstStyle/>
            <a:p>
              <a:pPr algn="ctr" defTabSz="685800">
                <a:defRPr/>
              </a:pPr>
              <a:endParaRPr lang="en-US" sz="1200" dirty="0">
                <a:solidFill>
                  <a:sysClr val="windowText" lastClr="000000"/>
                </a:solidFill>
                <a:ea typeface="ＭＳ Ｐゴシック"/>
                <a:cs typeface="+mn-cs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1F64C563-9B0D-1643-B558-2B14B7972C7A}"/>
              </a:ext>
            </a:extLst>
          </p:cNvPr>
          <p:cNvSpPr txBox="1"/>
          <p:nvPr/>
        </p:nvSpPr>
        <p:spPr>
          <a:xfrm>
            <a:off x="6958590" y="1860685"/>
            <a:ext cx="16385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Business Partners</a:t>
            </a:r>
          </a:p>
          <a:p>
            <a:r>
              <a:rPr lang="en-US" dirty="0"/>
              <a:t>Sharing data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733740F-D451-1E4F-8DC4-25C062E12A12}"/>
              </a:ext>
            </a:extLst>
          </p:cNvPr>
          <p:cNvSpPr txBox="1"/>
          <p:nvPr/>
        </p:nvSpPr>
        <p:spPr>
          <a:xfrm>
            <a:off x="462013" y="1732547"/>
            <a:ext cx="14478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IoT devices and</a:t>
            </a:r>
          </a:p>
          <a:p>
            <a:r>
              <a:rPr lang="en-US" dirty="0"/>
              <a:t>systems</a:t>
            </a:r>
          </a:p>
        </p:txBody>
      </p: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2C510D91-226E-464E-B5F9-9CED73664F54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716435" y="3556697"/>
            <a:ext cx="1122544" cy="244315"/>
          </a:xfrm>
          <a:prstGeom prst="line">
            <a:avLst/>
          </a:prstGeom>
          <a:solidFill>
            <a:srgbClr val="CC99FF"/>
          </a:solidFill>
          <a:ln w="57150" cap="flat" cmpd="sng" algn="ctr">
            <a:solidFill>
              <a:srgbClr val="144989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05ADECA6-12CA-EB44-90D1-F43908C969BF}"/>
              </a:ext>
            </a:extLst>
          </p:cNvPr>
          <p:cNvCxnSpPr>
            <a:cxnSpLocks/>
          </p:cNvCxnSpPr>
          <p:nvPr/>
        </p:nvCxnSpPr>
        <p:spPr bwMode="auto">
          <a:xfrm>
            <a:off x="1655008" y="2706806"/>
            <a:ext cx="484704" cy="849891"/>
          </a:xfrm>
          <a:prstGeom prst="line">
            <a:avLst/>
          </a:prstGeom>
          <a:solidFill>
            <a:srgbClr val="CC99FF"/>
          </a:solidFill>
          <a:ln w="57150" cap="flat" cmpd="sng" algn="ctr">
            <a:solidFill>
              <a:srgbClr val="144989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947F0093-83E9-DF40-B571-12EA5C94E4B2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1028065" y="2989977"/>
            <a:ext cx="881780" cy="617729"/>
          </a:xfrm>
          <a:prstGeom prst="line">
            <a:avLst/>
          </a:prstGeom>
          <a:solidFill>
            <a:srgbClr val="CC99FF"/>
          </a:solidFill>
          <a:ln w="57150" cap="flat" cmpd="sng" algn="ctr">
            <a:solidFill>
              <a:srgbClr val="144989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6" name="Rectangle 105">
            <a:extLst>
              <a:ext uri="{FF2B5EF4-FFF2-40B4-BE49-F238E27FC236}">
                <a16:creationId xmlns:a16="http://schemas.microsoft.com/office/drawing/2014/main" id="{CD832545-19EE-3B46-82F9-3334EF498170}"/>
              </a:ext>
            </a:extLst>
          </p:cNvPr>
          <p:cNvSpPr/>
          <p:nvPr/>
        </p:nvSpPr>
        <p:spPr bwMode="auto">
          <a:xfrm>
            <a:off x="1787543" y="3555350"/>
            <a:ext cx="673415" cy="438353"/>
          </a:xfrm>
          <a:prstGeom prst="rect">
            <a:avLst/>
          </a:prstGeom>
          <a:solidFill>
            <a:srgbClr val="FFFFFF"/>
          </a:solidFill>
          <a:ln>
            <a:solidFill>
              <a:srgbClr val="14498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defRPr/>
            </a:pPr>
            <a:r>
              <a:rPr lang="en-US" sz="825" dirty="0">
                <a:solidFill>
                  <a:srgbClr val="1F497D"/>
                </a:solidFill>
                <a:latin typeface="Calibri"/>
                <a:cs typeface="Calibri"/>
              </a:rPr>
              <a:t>Applications</a:t>
            </a:r>
          </a:p>
        </p:txBody>
      </p: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AB3C0B4C-7020-D542-A07A-66356BF559E0}"/>
              </a:ext>
            </a:extLst>
          </p:cNvPr>
          <p:cNvSpPr/>
          <p:nvPr/>
        </p:nvSpPr>
        <p:spPr>
          <a:xfrm>
            <a:off x="332062" y="2557711"/>
            <a:ext cx="839857" cy="450945"/>
          </a:xfrm>
          <a:prstGeom prst="roundRect">
            <a:avLst/>
          </a:prstGeom>
          <a:solidFill>
            <a:srgbClr val="6DCC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n w="0"/>
              <a:solidFill>
                <a:schemeClr val="accent6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5" name="Can 94">
            <a:extLst>
              <a:ext uri="{FF2B5EF4-FFF2-40B4-BE49-F238E27FC236}">
                <a16:creationId xmlns:a16="http://schemas.microsoft.com/office/drawing/2014/main" id="{E7E045AF-6936-C04E-91A5-2B44859EA3DC}"/>
              </a:ext>
            </a:extLst>
          </p:cNvPr>
          <p:cNvSpPr/>
          <p:nvPr/>
        </p:nvSpPr>
        <p:spPr>
          <a:xfrm>
            <a:off x="449080" y="2666550"/>
            <a:ext cx="153958" cy="171027"/>
          </a:xfrm>
          <a:prstGeom prst="ca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n w="0"/>
              <a:solidFill>
                <a:schemeClr val="accent6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6" name="Can 95">
            <a:extLst>
              <a:ext uri="{FF2B5EF4-FFF2-40B4-BE49-F238E27FC236}">
                <a16:creationId xmlns:a16="http://schemas.microsoft.com/office/drawing/2014/main" id="{AF15092B-2A3B-5E40-8305-980919488E63}"/>
              </a:ext>
            </a:extLst>
          </p:cNvPr>
          <p:cNvSpPr/>
          <p:nvPr/>
        </p:nvSpPr>
        <p:spPr>
          <a:xfrm>
            <a:off x="696304" y="2630784"/>
            <a:ext cx="153958" cy="171027"/>
          </a:xfrm>
          <a:prstGeom prst="ca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n w="0"/>
              <a:solidFill>
                <a:schemeClr val="accent6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7" name="Can 96">
            <a:extLst>
              <a:ext uri="{FF2B5EF4-FFF2-40B4-BE49-F238E27FC236}">
                <a16:creationId xmlns:a16="http://schemas.microsoft.com/office/drawing/2014/main" id="{F6BECCA9-9BCA-D240-AE3C-08AAFC77D591}"/>
              </a:ext>
            </a:extLst>
          </p:cNvPr>
          <p:cNvSpPr/>
          <p:nvPr/>
        </p:nvSpPr>
        <p:spPr>
          <a:xfrm>
            <a:off x="601480" y="2818950"/>
            <a:ext cx="153958" cy="171027"/>
          </a:xfrm>
          <a:prstGeom prst="ca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n w="0"/>
              <a:solidFill>
                <a:schemeClr val="accent6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8" name="Can 97">
            <a:extLst>
              <a:ext uri="{FF2B5EF4-FFF2-40B4-BE49-F238E27FC236}">
                <a16:creationId xmlns:a16="http://schemas.microsoft.com/office/drawing/2014/main" id="{7F11209D-C7F5-B645-873B-BD64E9DB73ED}"/>
              </a:ext>
            </a:extLst>
          </p:cNvPr>
          <p:cNvSpPr/>
          <p:nvPr/>
        </p:nvSpPr>
        <p:spPr>
          <a:xfrm>
            <a:off x="848704" y="2783184"/>
            <a:ext cx="153958" cy="171027"/>
          </a:xfrm>
          <a:prstGeom prst="ca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n w="0"/>
              <a:solidFill>
                <a:schemeClr val="accent6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7" name="Cloud 56">
            <a:extLst>
              <a:ext uri="{FF2B5EF4-FFF2-40B4-BE49-F238E27FC236}">
                <a16:creationId xmlns:a16="http://schemas.microsoft.com/office/drawing/2014/main" id="{2A3D4C73-4B8B-9E49-A948-FC45BDD0F00D}"/>
              </a:ext>
            </a:extLst>
          </p:cNvPr>
          <p:cNvSpPr/>
          <p:nvPr/>
        </p:nvSpPr>
        <p:spPr bwMode="auto">
          <a:xfrm>
            <a:off x="1265498" y="2352916"/>
            <a:ext cx="757453" cy="450945"/>
          </a:xfrm>
          <a:prstGeom prst="cloud">
            <a:avLst/>
          </a:prstGeom>
          <a:solidFill>
            <a:srgbClr val="FFFFFF"/>
          </a:solidFill>
          <a:ln>
            <a:solidFill>
              <a:srgbClr val="14498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sz="105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sp>
        <p:nvSpPr>
          <p:cNvPr id="15" name="Can 14">
            <a:extLst>
              <a:ext uri="{FF2B5EF4-FFF2-40B4-BE49-F238E27FC236}">
                <a16:creationId xmlns:a16="http://schemas.microsoft.com/office/drawing/2014/main" id="{76C2CDE6-849E-5446-9F12-268CADCFCF72}"/>
              </a:ext>
            </a:extLst>
          </p:cNvPr>
          <p:cNvSpPr/>
          <p:nvPr/>
        </p:nvSpPr>
        <p:spPr>
          <a:xfrm>
            <a:off x="1424639" y="2504326"/>
            <a:ext cx="153958" cy="171027"/>
          </a:xfrm>
          <a:prstGeom prst="ca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n w="0"/>
              <a:solidFill>
                <a:schemeClr val="accent6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9" name="Can 98">
            <a:extLst>
              <a:ext uri="{FF2B5EF4-FFF2-40B4-BE49-F238E27FC236}">
                <a16:creationId xmlns:a16="http://schemas.microsoft.com/office/drawing/2014/main" id="{454631DE-03C1-EF4B-A52C-478214C1D8F1}"/>
              </a:ext>
            </a:extLst>
          </p:cNvPr>
          <p:cNvSpPr/>
          <p:nvPr/>
        </p:nvSpPr>
        <p:spPr>
          <a:xfrm>
            <a:off x="1511815" y="2419064"/>
            <a:ext cx="153958" cy="171027"/>
          </a:xfrm>
          <a:prstGeom prst="ca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n w="0"/>
              <a:solidFill>
                <a:schemeClr val="accent6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9" name="Cloud 58">
            <a:extLst>
              <a:ext uri="{FF2B5EF4-FFF2-40B4-BE49-F238E27FC236}">
                <a16:creationId xmlns:a16="http://schemas.microsoft.com/office/drawing/2014/main" id="{866C3F32-2FD1-0548-83E6-40BCC036F1A4}"/>
              </a:ext>
            </a:extLst>
          </p:cNvPr>
          <p:cNvSpPr/>
          <p:nvPr/>
        </p:nvSpPr>
        <p:spPr bwMode="auto">
          <a:xfrm>
            <a:off x="217054" y="3203214"/>
            <a:ext cx="757453" cy="450945"/>
          </a:xfrm>
          <a:prstGeom prst="cloud">
            <a:avLst/>
          </a:prstGeom>
          <a:solidFill>
            <a:srgbClr val="FFFFFF"/>
          </a:solidFill>
          <a:ln>
            <a:solidFill>
              <a:srgbClr val="14498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sz="105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sp>
        <p:nvSpPr>
          <p:cNvPr id="94" name="Can 93">
            <a:extLst>
              <a:ext uri="{FF2B5EF4-FFF2-40B4-BE49-F238E27FC236}">
                <a16:creationId xmlns:a16="http://schemas.microsoft.com/office/drawing/2014/main" id="{DDCA5CCD-7AE1-0F41-93FF-60528A1B87B0}"/>
              </a:ext>
            </a:extLst>
          </p:cNvPr>
          <p:cNvSpPr/>
          <p:nvPr/>
        </p:nvSpPr>
        <p:spPr>
          <a:xfrm>
            <a:off x="518801" y="3343172"/>
            <a:ext cx="153958" cy="171027"/>
          </a:xfrm>
          <a:prstGeom prst="ca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n w="0"/>
              <a:solidFill>
                <a:schemeClr val="accent6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AD1B5190-F44E-8548-8B66-401AEFAF1EE6}"/>
              </a:ext>
            </a:extLst>
          </p:cNvPr>
          <p:cNvSpPr txBox="1"/>
          <p:nvPr/>
        </p:nvSpPr>
        <p:spPr>
          <a:xfrm>
            <a:off x="2362380" y="993246"/>
            <a:ext cx="16551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New applications deployed to cloud</a:t>
            </a:r>
          </a:p>
        </p:txBody>
      </p:sp>
    </p:spTree>
    <p:extLst>
      <p:ext uri="{BB962C8B-B14F-4D97-AF65-F5344CB8AC3E}">
        <p14:creationId xmlns:p14="http://schemas.microsoft.com/office/powerpoint/2010/main" val="32834931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D4640-C2B5-9D44-9FE1-0B3D2B8D86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OMAG Server Platform – starting a server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92D0505-72CD-854F-BE53-2DBD0C2E3D2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Clr>
                <a:srgbClr val="434343"/>
              </a:buClr>
              <a:buSzPct val="25000"/>
              <a:buFont typeface="Arial"/>
              <a:buNone/>
            </a:pPr>
            <a:fld id="{00000000-1234-1234-1234-123412341234}" type="slidenum">
              <a:rPr lang="en-US" sz="1000" smtClean="0"/>
              <a:pPr>
                <a:buClr>
                  <a:srgbClr val="434343"/>
                </a:buClr>
                <a:buSzPct val="25000"/>
                <a:buFont typeface="Arial"/>
                <a:buNone/>
              </a:pPr>
              <a:t>30</a:t>
            </a:fld>
            <a:endParaRPr lang="en-US" sz="1000"/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8F137A44-DD9D-894C-B67E-2926B37142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263650"/>
            <a:ext cx="7035800" cy="261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4158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D64299-A7F2-0C46-8148-9A4E1C3FEC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OMAG Server Platform – three servers operational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E9ED48D-1B60-B942-BA96-B1C3B06308D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Clr>
                <a:srgbClr val="434343"/>
              </a:buClr>
              <a:buSzPct val="25000"/>
              <a:buFont typeface="Arial"/>
              <a:buNone/>
            </a:pPr>
            <a:fld id="{00000000-1234-1234-1234-123412341234}" type="slidenum">
              <a:rPr lang="en-US" sz="1000" smtClean="0"/>
              <a:pPr>
                <a:buClr>
                  <a:srgbClr val="434343"/>
                </a:buClr>
                <a:buSzPct val="25000"/>
                <a:buFont typeface="Arial"/>
                <a:buNone/>
              </a:pPr>
              <a:t>31</a:t>
            </a:fld>
            <a:endParaRPr lang="en-US" sz="100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D6653C24-366C-7F4D-8C16-34746DAD56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263650"/>
            <a:ext cx="7035800" cy="261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7476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98B2B-9506-AE49-B35D-A76C8A10F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Server Configuration Document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E38BB96-D9A8-5E48-88EB-88EFAA827D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9199" y="965874"/>
            <a:ext cx="4636514" cy="3603001"/>
          </a:xfrm>
        </p:spPr>
        <p:txBody>
          <a:bodyPr/>
          <a:lstStyle/>
          <a:p>
            <a:r>
              <a:rPr lang="en-US" dirty="0"/>
              <a:t>The configuration document defines</a:t>
            </a:r>
            <a:br>
              <a:rPr lang="en-US" dirty="0"/>
            </a:br>
            <a:r>
              <a:rPr lang="en-US" dirty="0"/>
              <a:t>the subsystems (services) that should</a:t>
            </a:r>
            <a:br>
              <a:rPr lang="en-US" dirty="0"/>
            </a:br>
            <a:r>
              <a:rPr lang="en-US" dirty="0"/>
              <a:t>be activated for a specific</a:t>
            </a:r>
            <a:br>
              <a:rPr lang="en-US" dirty="0"/>
            </a:br>
            <a:r>
              <a:rPr lang="en-US" dirty="0"/>
              <a:t>OMAG Server.</a:t>
            </a:r>
          </a:p>
          <a:p>
            <a:r>
              <a:rPr lang="en-US" dirty="0"/>
              <a:t>By default configuration documents are each stored in a file called:</a:t>
            </a:r>
          </a:p>
          <a:p>
            <a:pPr marL="0" indent="0">
              <a:buNone/>
            </a:pPr>
            <a:r>
              <a:rPr lang="en-GB" dirty="0"/>
              <a:t>      </a:t>
            </a:r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omag.server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.{</a:t>
            </a:r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serverName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}.config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06F6211-9D9C-E640-A9CF-BBC83135A8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Clr>
                <a:srgbClr val="434343"/>
              </a:buClr>
              <a:buSzPct val="25000"/>
              <a:buFont typeface="Arial"/>
              <a:buNone/>
            </a:pPr>
            <a:fld id="{00000000-1234-1234-1234-123412341234}" type="slidenum">
              <a:rPr lang="en-US" sz="1000" smtClean="0"/>
              <a:pPr>
                <a:buClr>
                  <a:srgbClr val="434343"/>
                </a:buClr>
                <a:buSzPct val="25000"/>
                <a:buFont typeface="Arial"/>
                <a:buNone/>
              </a:pPr>
              <a:t>32</a:t>
            </a:fld>
            <a:endParaRPr lang="en-US" sz="100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789B43B5-B79D-2C4D-A7EE-F6859B31DD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3212" y="-6704"/>
            <a:ext cx="374158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9312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C5BBA-2B41-E946-9BBF-C57A5BF53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OMAG Server Connectors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70F9B44-70A1-B647-AF2D-B506EDDA2E9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Clr>
                <a:srgbClr val="434343"/>
              </a:buClr>
              <a:buSzPct val="25000"/>
              <a:buFont typeface="Arial"/>
              <a:buNone/>
            </a:pPr>
            <a:fld id="{00000000-1234-1234-1234-123412341234}" type="slidenum">
              <a:rPr lang="en-US" sz="1000" smtClean="0"/>
              <a:pPr>
                <a:buClr>
                  <a:srgbClr val="434343"/>
                </a:buClr>
                <a:buSzPct val="25000"/>
                <a:buFont typeface="Arial"/>
                <a:buNone/>
              </a:pPr>
              <a:t>33</a:t>
            </a:fld>
            <a:endParaRPr lang="en-US" sz="100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9F911763-F2A7-0046-84FC-A48FCC29FF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2683" y="976501"/>
            <a:ext cx="6766132" cy="3857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574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C10BCB-7DFF-414A-811C-2B0FF7600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structure of the Connection for a connector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F5540DD-07AA-E542-B8E3-83D7CC3270F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Clr>
                <a:srgbClr val="434343"/>
              </a:buClr>
              <a:buSzPct val="25000"/>
              <a:buFont typeface="Arial"/>
              <a:buNone/>
            </a:pPr>
            <a:fld id="{00000000-1234-1234-1234-123412341234}" type="slidenum">
              <a:rPr lang="en-US" sz="1000" smtClean="0"/>
              <a:pPr>
                <a:buClr>
                  <a:srgbClr val="434343"/>
                </a:buClr>
                <a:buSzPct val="25000"/>
                <a:buFont typeface="Arial"/>
                <a:buNone/>
              </a:pPr>
              <a:t>34</a:t>
            </a:fld>
            <a:endParaRPr lang="en-US" sz="100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CC13016-0361-2340-89FF-9DF1199C4B32}"/>
              </a:ext>
            </a:extLst>
          </p:cNvPr>
          <p:cNvSpPr/>
          <p:nvPr/>
        </p:nvSpPr>
        <p:spPr>
          <a:xfrm>
            <a:off x="223023" y="853849"/>
            <a:ext cx="14284713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"class": "Connection",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"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connectorType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": {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"class": "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ConnectorType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"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connectorProviderClassName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": ”org.….FileBasedServerConfigStoreProvider"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},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"endpoint": {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"class": "Endpoint",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"address": "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omag.server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.{0}.config"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868D9F5-0EAF-B748-8292-2CA6DB8E70BA}"/>
              </a:ext>
            </a:extLst>
          </p:cNvPr>
          <p:cNvSpPr/>
          <p:nvPr/>
        </p:nvSpPr>
        <p:spPr>
          <a:xfrm>
            <a:off x="3590693" y="3300761"/>
            <a:ext cx="1505415" cy="780585"/>
          </a:xfrm>
          <a:prstGeom prst="rect">
            <a:avLst/>
          </a:prstGeom>
          <a:solidFill>
            <a:srgbClr val="6DCC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Connection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AE4D096-29B4-2542-9EEC-BFA2599568B8}"/>
              </a:ext>
            </a:extLst>
          </p:cNvPr>
          <p:cNvSpPr/>
          <p:nvPr/>
        </p:nvSpPr>
        <p:spPr>
          <a:xfrm>
            <a:off x="5794917" y="2832409"/>
            <a:ext cx="1505415" cy="780585"/>
          </a:xfrm>
          <a:prstGeom prst="rect">
            <a:avLst/>
          </a:prstGeom>
          <a:solidFill>
            <a:srgbClr val="6DCC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Connector Type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F9411CB-8BAE-5F4E-A1E7-96998DAA2137}"/>
              </a:ext>
            </a:extLst>
          </p:cNvPr>
          <p:cNvSpPr/>
          <p:nvPr/>
        </p:nvSpPr>
        <p:spPr>
          <a:xfrm>
            <a:off x="5794917" y="3819334"/>
            <a:ext cx="1505415" cy="780585"/>
          </a:xfrm>
          <a:prstGeom prst="rect">
            <a:avLst/>
          </a:prstGeom>
          <a:solidFill>
            <a:srgbClr val="6DCC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Endpoint</a:t>
            </a:r>
          </a:p>
        </p:txBody>
      </p:sp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id="{6EC82412-BF0D-7D43-9419-6CD0CBEEDC1A}"/>
              </a:ext>
            </a:extLst>
          </p:cNvPr>
          <p:cNvCxnSpPr>
            <a:stCxn id="5" idx="3"/>
            <a:endCxn id="6" idx="1"/>
          </p:cNvCxnSpPr>
          <p:nvPr/>
        </p:nvCxnSpPr>
        <p:spPr>
          <a:xfrm flipV="1">
            <a:off x="5096108" y="3222702"/>
            <a:ext cx="698809" cy="46835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Elbow Connector 9">
            <a:extLst>
              <a:ext uri="{FF2B5EF4-FFF2-40B4-BE49-F238E27FC236}">
                <a16:creationId xmlns:a16="http://schemas.microsoft.com/office/drawing/2014/main" id="{858DC69F-016D-F54B-877F-FA6769B38BDE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>
            <a:off x="5096108" y="3691054"/>
            <a:ext cx="698809" cy="51857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15C0294-5D5A-3447-AD15-42E1305535C4}"/>
              </a:ext>
            </a:extLst>
          </p:cNvPr>
          <p:cNvSpPr txBox="1"/>
          <p:nvPr/>
        </p:nvSpPr>
        <p:spPr>
          <a:xfrm>
            <a:off x="7469147" y="2961092"/>
            <a:ext cx="14077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Implementation</a:t>
            </a:r>
          </a:p>
          <a:p>
            <a:r>
              <a:rPr lang="en-US" dirty="0"/>
              <a:t>Type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BC8C43E-5DDF-254E-9FE1-5A314250C8D1}"/>
              </a:ext>
            </a:extLst>
          </p:cNvPr>
          <p:cNvSpPr txBox="1"/>
          <p:nvPr/>
        </p:nvSpPr>
        <p:spPr>
          <a:xfrm>
            <a:off x="7496876" y="3851137"/>
            <a:ext cx="105990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Location of</a:t>
            </a:r>
          </a:p>
          <a:p>
            <a:r>
              <a:rPr lang="en-US" dirty="0"/>
              <a:t>Managed</a:t>
            </a:r>
          </a:p>
          <a:p>
            <a:r>
              <a:rPr lang="en-US" dirty="0"/>
              <a:t>Resource</a:t>
            </a:r>
          </a:p>
        </p:txBody>
      </p:sp>
    </p:spTree>
    <p:extLst>
      <p:ext uri="{BB962C8B-B14F-4D97-AF65-F5344CB8AC3E}">
        <p14:creationId xmlns:p14="http://schemas.microsoft.com/office/powerpoint/2010/main" val="38774621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6EA6C5-439A-604F-B71E-2D11FB8F4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of the event bus connector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7209BD-01F3-A046-9925-A343F340A1F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Clr>
                <a:srgbClr val="434343"/>
              </a:buClr>
              <a:buSzPct val="25000"/>
              <a:buFont typeface="Arial"/>
              <a:buNone/>
            </a:pPr>
            <a:fld id="{00000000-1234-1234-1234-123412341234}" type="slidenum">
              <a:rPr lang="en-US" sz="1000" smtClean="0"/>
              <a:pPr>
                <a:buClr>
                  <a:srgbClr val="434343"/>
                </a:buClr>
                <a:buSzPct val="25000"/>
                <a:buFont typeface="Arial"/>
                <a:buNone/>
              </a:pPr>
              <a:t>35</a:t>
            </a:fld>
            <a:endParaRPr lang="en-US" sz="100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0F1A53CD-1DC6-0A4E-9D4F-04F0D9BEA5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200" y="1762528"/>
            <a:ext cx="5372100" cy="2870200"/>
          </a:xfrm>
          <a:prstGeom prst="rect">
            <a:avLst/>
          </a:prstGeom>
        </p:spPr>
      </p:pic>
      <p:pic>
        <p:nvPicPr>
          <p:cNvPr id="8" name="Picture 7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F0F988B4-AB18-794A-9D3A-9C12A44E45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8681" y="156118"/>
            <a:ext cx="4044597" cy="2908551"/>
          </a:xfrm>
          <a:prstGeom prst="rect">
            <a:avLst/>
          </a:prstGeom>
          <a:ln w="38100">
            <a:solidFill>
              <a:srgbClr val="6DCCDE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69033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56F74E-0D65-5445-951C-42A82E735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Security connectors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87EF6F1-3812-9F43-8AC3-6A57D9E77BD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Clr>
                <a:srgbClr val="434343"/>
              </a:buClr>
              <a:buSzPct val="25000"/>
              <a:buFont typeface="Arial"/>
              <a:buNone/>
            </a:pPr>
            <a:fld id="{00000000-1234-1234-1234-123412341234}" type="slidenum">
              <a:rPr lang="en-US" sz="1000" smtClean="0"/>
              <a:pPr>
                <a:buClr>
                  <a:srgbClr val="434343"/>
                </a:buClr>
                <a:buSzPct val="25000"/>
                <a:buFont typeface="Arial"/>
                <a:buNone/>
              </a:pPr>
              <a:t>36</a:t>
            </a:fld>
            <a:endParaRPr lang="en-US" sz="100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AE18C6D3-24E3-4B4E-9727-F7678D59EC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199" y="1062308"/>
            <a:ext cx="4215043" cy="1509441"/>
          </a:xfrm>
          <a:prstGeom prst="rect">
            <a:avLst/>
          </a:prstGeom>
        </p:spPr>
      </p:pic>
      <p:pic>
        <p:nvPicPr>
          <p:cNvPr id="7" name="Picture 6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D19EBC6F-A3E2-2242-BD48-543481B033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5602" y="1952547"/>
            <a:ext cx="31877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74385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3EC482F-8691-1948-AF9F-E07D4AA16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OMAG Server Startup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BED4421-ACA8-2543-9A99-5571E032105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Clr>
                <a:srgbClr val="434343"/>
              </a:buClr>
              <a:buSzPct val="25000"/>
              <a:buFont typeface="Arial"/>
              <a:buNone/>
            </a:pPr>
            <a:fld id="{00000000-1234-1234-1234-123412341234}" type="slidenum">
              <a:rPr lang="en-US" sz="1000" smtClean="0"/>
              <a:pPr>
                <a:buClr>
                  <a:srgbClr val="434343"/>
                </a:buClr>
                <a:buSzPct val="25000"/>
                <a:buFont typeface="Arial"/>
                <a:buNone/>
              </a:pPr>
              <a:t>37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6910641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25E4B80-3F7A-3943-BB91-9A290303A3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Audit Logs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D1043AB-3275-4E4B-B7D2-F9A945D34C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9200" y="965874"/>
            <a:ext cx="3532576" cy="3603001"/>
          </a:xfrm>
        </p:spPr>
        <p:txBody>
          <a:bodyPr/>
          <a:lstStyle/>
          <a:p>
            <a:r>
              <a:rPr lang="en-US" dirty="0"/>
              <a:t>Destinations</a:t>
            </a:r>
          </a:p>
          <a:p>
            <a:pPr lvl="1"/>
            <a:r>
              <a:rPr lang="en-US" dirty="0"/>
              <a:t>Console</a:t>
            </a:r>
          </a:p>
          <a:p>
            <a:pPr lvl="1"/>
            <a:r>
              <a:rPr lang="en-US" dirty="0"/>
              <a:t>SLF4J</a:t>
            </a:r>
          </a:p>
          <a:p>
            <a:pPr lvl="1"/>
            <a:r>
              <a:rPr lang="en-US" dirty="0"/>
              <a:t>Event Topic</a:t>
            </a:r>
          </a:p>
          <a:p>
            <a:pPr lvl="1"/>
            <a:r>
              <a:rPr lang="en-US" dirty="0"/>
              <a:t>File Directory</a:t>
            </a: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31E0A0-730D-D84D-8579-23730FCDE5C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Clr>
                <a:srgbClr val="434343"/>
              </a:buClr>
              <a:buSzPct val="25000"/>
              <a:buFont typeface="Arial"/>
              <a:buNone/>
            </a:pPr>
            <a:fld id="{00000000-1234-1234-1234-123412341234}" type="slidenum">
              <a:rPr lang="en-US" sz="1000" smtClean="0"/>
              <a:pPr>
                <a:buClr>
                  <a:srgbClr val="434343"/>
                </a:buClr>
                <a:buSzPct val="25000"/>
                <a:buFont typeface="Arial"/>
                <a:buNone/>
              </a:pPr>
              <a:t>38</a:t>
            </a:fld>
            <a:endParaRPr lang="en-US" sz="1000"/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7972E9E2-6896-074F-9E3C-A7962BCBB1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8821" y="939800"/>
            <a:ext cx="4191000" cy="326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0412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41729-EC93-C949-AAD2-2730B8EE71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 Record Content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6C30BE4-D903-7A4C-BED3-B24911656B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9200" y="965874"/>
            <a:ext cx="4023229" cy="3603001"/>
          </a:xfrm>
        </p:spPr>
        <p:txBody>
          <a:bodyPr/>
          <a:lstStyle/>
          <a:p>
            <a:r>
              <a:rPr lang="en-US" dirty="0"/>
              <a:t>Content of the log record aims to support automated processing of log records whilst also providing guidance to operations staff.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3FB42D-151E-FC40-BDD8-6DE01AD1498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Clr>
                <a:srgbClr val="434343"/>
              </a:buClr>
              <a:buSzPct val="25000"/>
              <a:buFont typeface="Arial"/>
              <a:buNone/>
            </a:pPr>
            <a:fld id="{00000000-1234-1234-1234-123412341234}" type="slidenum">
              <a:rPr lang="en-US" sz="1000" smtClean="0"/>
              <a:pPr>
                <a:buClr>
                  <a:srgbClr val="434343"/>
                </a:buClr>
                <a:buSzPct val="25000"/>
                <a:buFont typeface="Arial"/>
                <a:buNone/>
              </a:pPr>
              <a:t>39</a:t>
            </a:fld>
            <a:endParaRPr lang="en-US" sz="1000"/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3E194797-EE74-9246-A782-FE399C0105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5749" y="992923"/>
            <a:ext cx="3251200" cy="3581400"/>
          </a:xfrm>
          <a:prstGeom prst="rect">
            <a:avLst/>
          </a:prstGeom>
        </p:spPr>
      </p:pic>
      <p:sp>
        <p:nvSpPr>
          <p:cNvPr id="8" name="Left Arrow 7">
            <a:extLst>
              <a:ext uri="{FF2B5EF4-FFF2-40B4-BE49-F238E27FC236}">
                <a16:creationId xmlns:a16="http://schemas.microsoft.com/office/drawing/2014/main" id="{31A76162-DBEC-414B-AB02-11088C28A719}"/>
              </a:ext>
            </a:extLst>
          </p:cNvPr>
          <p:cNvSpPr/>
          <p:nvPr/>
        </p:nvSpPr>
        <p:spPr>
          <a:xfrm>
            <a:off x="6144322" y="2832410"/>
            <a:ext cx="1215483" cy="211873"/>
          </a:xfrm>
          <a:prstGeom prst="leftArrow">
            <a:avLst/>
          </a:prstGeom>
          <a:solidFill>
            <a:srgbClr val="6DCC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n w="0"/>
              <a:solidFill>
                <a:schemeClr val="accent6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Left Arrow 8">
            <a:extLst>
              <a:ext uri="{FF2B5EF4-FFF2-40B4-BE49-F238E27FC236}">
                <a16:creationId xmlns:a16="http://schemas.microsoft.com/office/drawing/2014/main" id="{8023E788-3619-EE4D-85B3-22B1DB86BF71}"/>
              </a:ext>
            </a:extLst>
          </p:cNvPr>
          <p:cNvSpPr/>
          <p:nvPr/>
        </p:nvSpPr>
        <p:spPr>
          <a:xfrm>
            <a:off x="6144322" y="3183834"/>
            <a:ext cx="1215483" cy="211873"/>
          </a:xfrm>
          <a:prstGeom prst="leftArrow">
            <a:avLst/>
          </a:prstGeom>
          <a:solidFill>
            <a:srgbClr val="6DCC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n w="0"/>
              <a:solidFill>
                <a:schemeClr val="accent6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F26CF721-C979-444D-BF4E-AED4B7F5E289}"/>
              </a:ext>
            </a:extLst>
          </p:cNvPr>
          <p:cNvSpPr/>
          <p:nvPr/>
        </p:nvSpPr>
        <p:spPr>
          <a:xfrm>
            <a:off x="3557239" y="3568390"/>
            <a:ext cx="914400" cy="189571"/>
          </a:xfrm>
          <a:prstGeom prst="rightArrow">
            <a:avLst/>
          </a:prstGeom>
          <a:solidFill>
            <a:srgbClr val="6DCC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n w="0"/>
              <a:solidFill>
                <a:schemeClr val="accent6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FF0EFD82-7CEE-F647-996A-7A05F40FD6EA}"/>
              </a:ext>
            </a:extLst>
          </p:cNvPr>
          <p:cNvSpPr/>
          <p:nvPr/>
        </p:nvSpPr>
        <p:spPr>
          <a:xfrm>
            <a:off x="3557239" y="3775677"/>
            <a:ext cx="914400" cy="189571"/>
          </a:xfrm>
          <a:prstGeom prst="rightArrow">
            <a:avLst/>
          </a:prstGeom>
          <a:solidFill>
            <a:srgbClr val="6DCC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n w="0"/>
              <a:solidFill>
                <a:schemeClr val="accent6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092256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94F6D39F-58A1-5944-8F5A-5E7F7886CC66}"/>
              </a:ext>
            </a:extLst>
          </p:cNvPr>
          <p:cNvCxnSpPr>
            <a:cxnSpLocks/>
          </p:cNvCxnSpPr>
          <p:nvPr/>
        </p:nvCxnSpPr>
        <p:spPr bwMode="auto">
          <a:xfrm>
            <a:off x="4913842" y="1912576"/>
            <a:ext cx="784852" cy="738527"/>
          </a:xfrm>
          <a:prstGeom prst="line">
            <a:avLst/>
          </a:prstGeom>
          <a:solidFill>
            <a:srgbClr val="CC99FF"/>
          </a:solidFill>
          <a:ln w="57150" cap="flat" cmpd="sng" algn="ctr">
            <a:solidFill>
              <a:srgbClr val="144989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B869CC60-5DE7-E641-8E80-31D929F5C875}"/>
              </a:ext>
            </a:extLst>
          </p:cNvPr>
          <p:cNvCxnSpPr>
            <a:cxnSpLocks/>
            <a:endCxn id="3" idx="3"/>
          </p:cNvCxnSpPr>
          <p:nvPr/>
        </p:nvCxnSpPr>
        <p:spPr bwMode="auto">
          <a:xfrm flipH="1">
            <a:off x="4205287" y="3673533"/>
            <a:ext cx="592570" cy="419134"/>
          </a:xfrm>
          <a:prstGeom prst="line">
            <a:avLst/>
          </a:prstGeom>
          <a:solidFill>
            <a:srgbClr val="CC99FF"/>
          </a:solidFill>
          <a:ln w="57150" cap="flat" cmpd="sng" algn="ctr">
            <a:solidFill>
              <a:srgbClr val="144989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Straight Connector 79"/>
          <p:cNvCxnSpPr>
            <a:cxnSpLocks/>
          </p:cNvCxnSpPr>
          <p:nvPr/>
        </p:nvCxnSpPr>
        <p:spPr bwMode="auto">
          <a:xfrm flipH="1">
            <a:off x="6838123" y="1725549"/>
            <a:ext cx="243081" cy="757770"/>
          </a:xfrm>
          <a:prstGeom prst="line">
            <a:avLst/>
          </a:prstGeom>
          <a:solidFill>
            <a:srgbClr val="CC99FF"/>
          </a:solidFill>
          <a:ln w="57150" cap="flat" cmpd="sng" algn="ctr">
            <a:solidFill>
              <a:srgbClr val="144989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2ABBADBD-6DCF-4045-A39E-D731DD367562}"/>
              </a:ext>
            </a:extLst>
          </p:cNvPr>
          <p:cNvSpPr/>
          <p:nvPr/>
        </p:nvSpPr>
        <p:spPr>
          <a:xfrm>
            <a:off x="1612424" y="3428687"/>
            <a:ext cx="2592863" cy="1327960"/>
          </a:xfrm>
          <a:prstGeom prst="roundRect">
            <a:avLst/>
          </a:prstGeom>
          <a:solidFill>
            <a:srgbClr val="6DCC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n w="0"/>
              <a:solidFill>
                <a:schemeClr val="accent6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252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Open metadata ecosystem</a:t>
            </a:r>
          </a:p>
        </p:txBody>
      </p:sp>
      <p:sp>
        <p:nvSpPr>
          <p:cNvPr id="46" name="Cloud 45"/>
          <p:cNvSpPr/>
          <p:nvPr/>
        </p:nvSpPr>
        <p:spPr bwMode="auto">
          <a:xfrm>
            <a:off x="3900850" y="1259321"/>
            <a:ext cx="1610916" cy="817067"/>
          </a:xfrm>
          <a:prstGeom prst="cloud">
            <a:avLst/>
          </a:prstGeom>
          <a:solidFill>
            <a:srgbClr val="FFFFFF"/>
          </a:solidFill>
          <a:ln>
            <a:solidFill>
              <a:srgbClr val="14498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sz="105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sp>
        <p:nvSpPr>
          <p:cNvPr id="47" name="Cloud 46"/>
          <p:cNvSpPr/>
          <p:nvPr/>
        </p:nvSpPr>
        <p:spPr bwMode="auto">
          <a:xfrm>
            <a:off x="6115919" y="562805"/>
            <a:ext cx="2502694" cy="1268909"/>
          </a:xfrm>
          <a:prstGeom prst="cloud">
            <a:avLst/>
          </a:prstGeom>
          <a:solidFill>
            <a:srgbClr val="FFFFFF"/>
          </a:solidFill>
          <a:ln>
            <a:solidFill>
              <a:srgbClr val="14498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sz="105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sp>
        <p:nvSpPr>
          <p:cNvPr id="49" name="Cloud 48"/>
          <p:cNvSpPr/>
          <p:nvPr/>
        </p:nvSpPr>
        <p:spPr bwMode="auto">
          <a:xfrm>
            <a:off x="4572000" y="2399289"/>
            <a:ext cx="2883973" cy="1685901"/>
          </a:xfrm>
          <a:prstGeom prst="cloud">
            <a:avLst/>
          </a:prstGeom>
          <a:solidFill>
            <a:srgbClr val="FFFFFF"/>
          </a:solidFill>
          <a:ln>
            <a:solidFill>
              <a:srgbClr val="14498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sz="105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sp>
        <p:nvSpPr>
          <p:cNvPr id="50" name="Rounded Rectangle 49"/>
          <p:cNvSpPr/>
          <p:nvPr/>
        </p:nvSpPr>
        <p:spPr bwMode="auto">
          <a:xfrm>
            <a:off x="5249448" y="2799438"/>
            <a:ext cx="1453754" cy="709018"/>
          </a:xfrm>
          <a:prstGeom prst="roundRect">
            <a:avLst/>
          </a:prstGeom>
          <a:solidFill>
            <a:srgbClr val="1F497D"/>
          </a:solidFill>
          <a:ln>
            <a:solidFill>
              <a:srgbClr val="14498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GB" sz="1050" dirty="0">
                <a:solidFill>
                  <a:srgbClr val="ECECEC"/>
                </a:solidFill>
                <a:latin typeface="Calibri"/>
                <a:cs typeface="Calibri"/>
              </a:rPr>
              <a:t>Data Lake</a:t>
            </a:r>
          </a:p>
        </p:txBody>
      </p:sp>
      <p:cxnSp>
        <p:nvCxnSpPr>
          <p:cNvPr id="51" name="Straight Connector 50"/>
          <p:cNvCxnSpPr>
            <a:cxnSpLocks/>
            <a:stCxn id="91" idx="2"/>
            <a:endCxn id="55" idx="0"/>
          </p:cNvCxnSpPr>
          <p:nvPr/>
        </p:nvCxnSpPr>
        <p:spPr bwMode="auto">
          <a:xfrm flipH="1">
            <a:off x="4845612" y="1035165"/>
            <a:ext cx="13175" cy="351850"/>
          </a:xfrm>
          <a:prstGeom prst="line">
            <a:avLst/>
          </a:prstGeom>
          <a:ln>
            <a:solidFill>
              <a:srgbClr val="14498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Can 51"/>
          <p:cNvSpPr/>
          <p:nvPr/>
        </p:nvSpPr>
        <p:spPr bwMode="auto">
          <a:xfrm>
            <a:off x="5346976" y="2886080"/>
            <a:ext cx="373856" cy="168771"/>
          </a:xfrm>
          <a:prstGeom prst="can">
            <a:avLst/>
          </a:prstGeom>
          <a:solidFill>
            <a:srgbClr val="FF6600"/>
          </a:solidFill>
          <a:ln>
            <a:solidFill>
              <a:srgbClr val="14498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sz="105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sp>
        <p:nvSpPr>
          <p:cNvPr id="53" name="Can 52"/>
          <p:cNvSpPr/>
          <p:nvPr/>
        </p:nvSpPr>
        <p:spPr bwMode="auto">
          <a:xfrm>
            <a:off x="4159217" y="1520961"/>
            <a:ext cx="373856" cy="168771"/>
          </a:xfrm>
          <a:prstGeom prst="can">
            <a:avLst/>
          </a:prstGeom>
          <a:solidFill>
            <a:srgbClr val="FF6600"/>
          </a:solidFill>
          <a:ln>
            <a:solidFill>
              <a:srgbClr val="14498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sz="105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sp>
        <p:nvSpPr>
          <p:cNvPr id="55" name="Rectangle 54"/>
          <p:cNvSpPr/>
          <p:nvPr/>
        </p:nvSpPr>
        <p:spPr bwMode="auto">
          <a:xfrm>
            <a:off x="4694998" y="1387015"/>
            <a:ext cx="301228" cy="125016"/>
          </a:xfrm>
          <a:prstGeom prst="rect">
            <a:avLst/>
          </a:prstGeom>
          <a:solidFill>
            <a:srgbClr val="FFFFFF"/>
          </a:solidFill>
          <a:ln>
            <a:solidFill>
              <a:srgbClr val="14498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sz="105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sp>
        <p:nvSpPr>
          <p:cNvPr id="61" name="Rectangle 60"/>
          <p:cNvSpPr/>
          <p:nvPr/>
        </p:nvSpPr>
        <p:spPr bwMode="auto">
          <a:xfrm>
            <a:off x="4698569" y="1594184"/>
            <a:ext cx="301229" cy="125016"/>
          </a:xfrm>
          <a:prstGeom prst="rect">
            <a:avLst/>
          </a:prstGeom>
          <a:solidFill>
            <a:srgbClr val="FFFFFF"/>
          </a:solidFill>
          <a:ln>
            <a:solidFill>
              <a:srgbClr val="14498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sz="105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sp>
        <p:nvSpPr>
          <p:cNvPr id="62" name="TextBox 24"/>
          <p:cNvSpPr txBox="1">
            <a:spLocks noChangeArrowheads="1"/>
          </p:cNvSpPr>
          <p:nvPr/>
        </p:nvSpPr>
        <p:spPr bwMode="auto">
          <a:xfrm>
            <a:off x="4996693" y="1430936"/>
            <a:ext cx="664019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GB" sz="1050" dirty="0"/>
              <a:t>Mobile Apps</a:t>
            </a:r>
          </a:p>
        </p:txBody>
      </p:sp>
      <p:cxnSp>
        <p:nvCxnSpPr>
          <p:cNvPr id="63" name="Straight Arrow Connector 62"/>
          <p:cNvCxnSpPr>
            <a:stCxn id="55" idx="1"/>
            <a:endCxn id="53" idx="4"/>
          </p:cNvCxnSpPr>
          <p:nvPr/>
        </p:nvCxnSpPr>
        <p:spPr bwMode="auto">
          <a:xfrm flipH="1">
            <a:off x="4533072" y="1449524"/>
            <a:ext cx="161925" cy="156269"/>
          </a:xfrm>
          <a:prstGeom prst="straightConnector1">
            <a:avLst/>
          </a:prstGeom>
          <a:solidFill>
            <a:srgbClr val="CC99FF"/>
          </a:solidFill>
          <a:ln w="19050" cap="flat" cmpd="sng" algn="ctr">
            <a:solidFill>
              <a:srgbClr val="144989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4" name="Straight Arrow Connector 63"/>
          <p:cNvCxnSpPr>
            <a:stCxn id="61" idx="1"/>
            <a:endCxn id="53" idx="4"/>
          </p:cNvCxnSpPr>
          <p:nvPr/>
        </p:nvCxnSpPr>
        <p:spPr bwMode="auto">
          <a:xfrm flipH="1" flipV="1">
            <a:off x="4533072" y="1605792"/>
            <a:ext cx="165497" cy="50900"/>
          </a:xfrm>
          <a:prstGeom prst="straightConnector1">
            <a:avLst/>
          </a:prstGeom>
          <a:solidFill>
            <a:srgbClr val="CC99FF"/>
          </a:solidFill>
          <a:ln w="19050" cap="flat" cmpd="sng" algn="ctr">
            <a:solidFill>
              <a:srgbClr val="144989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5" name="Straight Connector 64"/>
          <p:cNvCxnSpPr>
            <a:stCxn id="53" idx="3"/>
            <a:endCxn id="52" idx="1"/>
          </p:cNvCxnSpPr>
          <p:nvPr/>
        </p:nvCxnSpPr>
        <p:spPr bwMode="auto">
          <a:xfrm>
            <a:off x="4346145" y="1689732"/>
            <a:ext cx="1187759" cy="1196348"/>
          </a:xfrm>
          <a:prstGeom prst="line">
            <a:avLst/>
          </a:prstGeom>
          <a:solidFill>
            <a:srgbClr val="CC99FF"/>
          </a:solidFill>
          <a:ln w="57150" cap="flat" cmpd="sng" algn="ctr">
            <a:solidFill>
              <a:srgbClr val="FF6600"/>
            </a:solidFill>
            <a:prstDash val="sysDash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6" name="Can 65"/>
          <p:cNvSpPr/>
          <p:nvPr/>
        </p:nvSpPr>
        <p:spPr bwMode="auto">
          <a:xfrm>
            <a:off x="6516274" y="1018264"/>
            <a:ext cx="373856" cy="167878"/>
          </a:xfrm>
          <a:prstGeom prst="can">
            <a:avLst/>
          </a:prstGeom>
          <a:solidFill>
            <a:srgbClr val="FF6600"/>
          </a:solidFill>
          <a:ln>
            <a:solidFill>
              <a:srgbClr val="14498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sz="105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grpSp>
        <p:nvGrpSpPr>
          <p:cNvPr id="67" name="Group 21"/>
          <p:cNvGrpSpPr>
            <a:grpSpLocks/>
          </p:cNvGrpSpPr>
          <p:nvPr/>
        </p:nvGrpSpPr>
        <p:grpSpPr bwMode="auto">
          <a:xfrm>
            <a:off x="2339325" y="3869016"/>
            <a:ext cx="718954" cy="418573"/>
            <a:chOff x="431539" y="5104202"/>
            <a:chExt cx="1023363" cy="843225"/>
          </a:xfrm>
        </p:grpSpPr>
        <p:sp>
          <p:nvSpPr>
            <p:cNvPr id="68" name="Can 67"/>
            <p:cNvSpPr/>
            <p:nvPr/>
          </p:nvSpPr>
          <p:spPr>
            <a:xfrm>
              <a:off x="432125" y="5103544"/>
              <a:ext cx="813476" cy="661997"/>
            </a:xfrm>
            <a:prstGeom prst="can">
              <a:avLst/>
            </a:prstGeom>
            <a:solidFill>
              <a:srgbClr val="FFFFFF"/>
            </a:solidFill>
            <a:ln>
              <a:solidFill>
                <a:srgbClr val="144989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>
                <a:defRPr/>
              </a:pPr>
              <a:endParaRPr lang="en-US" sz="825" dirty="0">
                <a:solidFill>
                  <a:srgbClr val="1F497D"/>
                </a:solidFill>
                <a:latin typeface="Calibri"/>
                <a:cs typeface="Calibri"/>
              </a:endParaRPr>
            </a:p>
          </p:txBody>
        </p:sp>
        <p:sp>
          <p:nvSpPr>
            <p:cNvPr id="69" name="Can 68"/>
            <p:cNvSpPr/>
            <p:nvPr/>
          </p:nvSpPr>
          <p:spPr>
            <a:xfrm>
              <a:off x="1167643" y="5305021"/>
              <a:ext cx="288106" cy="527080"/>
            </a:xfrm>
            <a:prstGeom prst="can">
              <a:avLst/>
            </a:prstGeom>
            <a:solidFill>
              <a:srgbClr val="FFFFFF"/>
            </a:solidFill>
            <a:ln>
              <a:solidFill>
                <a:srgbClr val="144989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>
                <a:defRPr/>
              </a:pPr>
              <a:endParaRPr lang="en-US" sz="825" dirty="0">
                <a:solidFill>
                  <a:srgbClr val="1F497D"/>
                </a:solidFill>
                <a:latin typeface="Calibri"/>
                <a:cs typeface="Calibri"/>
              </a:endParaRPr>
            </a:p>
          </p:txBody>
        </p:sp>
        <p:sp>
          <p:nvSpPr>
            <p:cNvPr id="70" name="Can 69"/>
            <p:cNvSpPr/>
            <p:nvPr/>
          </p:nvSpPr>
          <p:spPr>
            <a:xfrm>
              <a:off x="532114" y="5421951"/>
              <a:ext cx="710098" cy="525280"/>
            </a:xfrm>
            <a:prstGeom prst="can">
              <a:avLst/>
            </a:prstGeom>
            <a:solidFill>
              <a:srgbClr val="FFFFFF"/>
            </a:solidFill>
            <a:ln>
              <a:solidFill>
                <a:srgbClr val="144989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>
                <a:defRPr/>
              </a:pPr>
              <a:r>
                <a:rPr lang="en-US" sz="825" dirty="0">
                  <a:solidFill>
                    <a:srgbClr val="1F497D"/>
                  </a:solidFill>
                  <a:latin typeface="Calibri"/>
                  <a:cs typeface="Calibri"/>
                </a:rPr>
                <a:t>Databases</a:t>
              </a:r>
            </a:p>
          </p:txBody>
        </p:sp>
      </p:grpSp>
      <p:grpSp>
        <p:nvGrpSpPr>
          <p:cNvPr id="71" name="Group 19"/>
          <p:cNvGrpSpPr>
            <a:grpSpLocks/>
          </p:cNvGrpSpPr>
          <p:nvPr/>
        </p:nvGrpSpPr>
        <p:grpSpPr bwMode="auto">
          <a:xfrm>
            <a:off x="2962270" y="4113382"/>
            <a:ext cx="841756" cy="402808"/>
            <a:chOff x="2266224" y="5215162"/>
            <a:chExt cx="1198428" cy="810289"/>
          </a:xfrm>
        </p:grpSpPr>
        <p:sp>
          <p:nvSpPr>
            <p:cNvPr id="72" name="Rectangle 71"/>
            <p:cNvSpPr/>
            <p:nvPr/>
          </p:nvSpPr>
          <p:spPr>
            <a:xfrm>
              <a:off x="2558018" y="5342661"/>
              <a:ext cx="906891" cy="538890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144989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>
                <a:defRPr/>
              </a:pPr>
              <a:endParaRPr lang="en-US" sz="825" dirty="0">
                <a:solidFill>
                  <a:srgbClr val="1F497D"/>
                </a:solidFill>
                <a:latin typeface="Calibri"/>
                <a:cs typeface="Calibri"/>
              </a:endParaRPr>
            </a:p>
          </p:txBody>
        </p:sp>
        <p:sp>
          <p:nvSpPr>
            <p:cNvPr id="73" name="Rectangle 72"/>
            <p:cNvSpPr/>
            <p:nvPr/>
          </p:nvSpPr>
          <p:spPr>
            <a:xfrm>
              <a:off x="2266457" y="5215124"/>
              <a:ext cx="644146" cy="657446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144989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>
                <a:defRPr/>
              </a:pPr>
              <a:endParaRPr lang="en-US" sz="825" dirty="0">
                <a:solidFill>
                  <a:srgbClr val="1F497D"/>
                </a:solidFill>
                <a:latin typeface="Calibri"/>
                <a:cs typeface="Calibri"/>
              </a:endParaRPr>
            </a:p>
          </p:txBody>
        </p:sp>
        <p:sp>
          <p:nvSpPr>
            <p:cNvPr id="74" name="Rectangle 73"/>
            <p:cNvSpPr/>
            <p:nvPr/>
          </p:nvSpPr>
          <p:spPr>
            <a:xfrm>
              <a:off x="2419018" y="5488161"/>
              <a:ext cx="905195" cy="537094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144989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>
                <a:defRPr/>
              </a:pPr>
              <a:r>
                <a:rPr lang="en-US" sz="825" dirty="0">
                  <a:solidFill>
                    <a:srgbClr val="1F497D"/>
                  </a:solidFill>
                  <a:latin typeface="Calibri"/>
                  <a:cs typeface="Calibri"/>
                </a:rPr>
                <a:t>Applications</a:t>
              </a:r>
            </a:p>
          </p:txBody>
        </p:sp>
      </p:grpSp>
      <p:sp>
        <p:nvSpPr>
          <p:cNvPr id="75" name="Multidocument 74"/>
          <p:cNvSpPr/>
          <p:nvPr/>
        </p:nvSpPr>
        <p:spPr bwMode="auto">
          <a:xfrm>
            <a:off x="2139712" y="4254452"/>
            <a:ext cx="506015" cy="233065"/>
          </a:xfrm>
          <a:prstGeom prst="flowChartMultidocument">
            <a:avLst/>
          </a:prstGeom>
          <a:solidFill>
            <a:srgbClr val="FFFFFF"/>
          </a:solidFill>
          <a:ln>
            <a:solidFill>
              <a:srgbClr val="14498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defRPr/>
            </a:pPr>
            <a:r>
              <a:rPr lang="en-US" sz="825" dirty="0">
                <a:solidFill>
                  <a:srgbClr val="1F497D"/>
                </a:solidFill>
                <a:latin typeface="Calibri"/>
                <a:cs typeface="Calibri"/>
              </a:rPr>
              <a:t>Files</a:t>
            </a:r>
          </a:p>
        </p:txBody>
      </p:sp>
      <p:sp>
        <p:nvSpPr>
          <p:cNvPr id="76" name="Can 75"/>
          <p:cNvSpPr/>
          <p:nvPr/>
        </p:nvSpPr>
        <p:spPr bwMode="auto">
          <a:xfrm>
            <a:off x="3325545" y="3678854"/>
            <a:ext cx="373856" cy="168771"/>
          </a:xfrm>
          <a:prstGeom prst="can">
            <a:avLst/>
          </a:prstGeom>
          <a:solidFill>
            <a:srgbClr val="FF6600"/>
          </a:solidFill>
          <a:ln>
            <a:solidFill>
              <a:srgbClr val="14498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sz="105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cxnSp>
        <p:nvCxnSpPr>
          <p:cNvPr id="77" name="Straight Connector 76"/>
          <p:cNvCxnSpPr>
            <a:stCxn id="53" idx="3"/>
            <a:endCxn id="76" idx="1"/>
          </p:cNvCxnSpPr>
          <p:nvPr/>
        </p:nvCxnSpPr>
        <p:spPr bwMode="auto">
          <a:xfrm flipH="1">
            <a:off x="3512473" y="1689732"/>
            <a:ext cx="833672" cy="1989122"/>
          </a:xfrm>
          <a:prstGeom prst="line">
            <a:avLst/>
          </a:prstGeom>
          <a:solidFill>
            <a:srgbClr val="CC99FF"/>
          </a:solidFill>
          <a:ln w="57150" cap="flat" cmpd="sng" algn="ctr">
            <a:solidFill>
              <a:srgbClr val="FF6600"/>
            </a:solidFill>
            <a:prstDash val="sysDash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8" name="Straight Connector 77"/>
          <p:cNvCxnSpPr>
            <a:stCxn id="52" idx="2"/>
            <a:endCxn id="76" idx="4"/>
          </p:cNvCxnSpPr>
          <p:nvPr/>
        </p:nvCxnSpPr>
        <p:spPr bwMode="auto">
          <a:xfrm flipH="1">
            <a:off x="3699401" y="2970466"/>
            <a:ext cx="1647575" cy="792774"/>
          </a:xfrm>
          <a:prstGeom prst="line">
            <a:avLst/>
          </a:prstGeom>
          <a:solidFill>
            <a:srgbClr val="CC99FF"/>
          </a:solidFill>
          <a:ln w="57150" cap="flat" cmpd="sng" algn="ctr">
            <a:solidFill>
              <a:srgbClr val="FF6600"/>
            </a:solidFill>
            <a:prstDash val="sysDash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9" name="Right Arrow 78"/>
          <p:cNvSpPr/>
          <p:nvPr/>
        </p:nvSpPr>
        <p:spPr bwMode="auto">
          <a:xfrm rot="18691608">
            <a:off x="3949080" y="4121950"/>
            <a:ext cx="166985" cy="148829"/>
          </a:xfrm>
          <a:prstGeom prst="rightArrow">
            <a:avLst/>
          </a:prstGeom>
          <a:solidFill>
            <a:srgbClr val="FFFFFF"/>
          </a:solidFill>
          <a:ln>
            <a:solidFill>
              <a:srgbClr val="14498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sz="105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sp>
        <p:nvSpPr>
          <p:cNvPr id="81" name="Can 80"/>
          <p:cNvSpPr/>
          <p:nvPr/>
        </p:nvSpPr>
        <p:spPr bwMode="auto">
          <a:xfrm>
            <a:off x="7070800" y="1259321"/>
            <a:ext cx="602456" cy="249138"/>
          </a:xfrm>
          <a:prstGeom prst="can">
            <a:avLst/>
          </a:prstGeom>
          <a:solidFill>
            <a:srgbClr val="FFFFFF"/>
          </a:solidFill>
          <a:ln>
            <a:solidFill>
              <a:srgbClr val="14498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sz="105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sp>
        <p:nvSpPr>
          <p:cNvPr id="82" name="Wave 81"/>
          <p:cNvSpPr/>
          <p:nvPr/>
        </p:nvSpPr>
        <p:spPr bwMode="auto">
          <a:xfrm>
            <a:off x="6457123" y="1935393"/>
            <a:ext cx="373856" cy="183952"/>
          </a:xfrm>
          <a:prstGeom prst="wave">
            <a:avLst/>
          </a:prstGeom>
          <a:solidFill>
            <a:srgbClr val="FFFFFF"/>
          </a:solidFill>
          <a:ln>
            <a:solidFill>
              <a:srgbClr val="14498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sz="105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sp>
        <p:nvSpPr>
          <p:cNvPr id="83" name="Wave 82"/>
          <p:cNvSpPr/>
          <p:nvPr/>
        </p:nvSpPr>
        <p:spPr bwMode="auto">
          <a:xfrm>
            <a:off x="6460695" y="1891637"/>
            <a:ext cx="373856" cy="97334"/>
          </a:xfrm>
          <a:prstGeom prst="wave">
            <a:avLst/>
          </a:prstGeom>
          <a:solidFill>
            <a:srgbClr val="E46C0A"/>
          </a:solidFill>
          <a:ln>
            <a:solidFill>
              <a:srgbClr val="14498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sz="105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cxnSp>
        <p:nvCxnSpPr>
          <p:cNvPr id="84" name="Straight Arrow Connector 83"/>
          <p:cNvCxnSpPr>
            <a:cxnSpLocks/>
            <a:stCxn id="81" idx="2"/>
            <a:endCxn id="66" idx="3"/>
          </p:cNvCxnSpPr>
          <p:nvPr/>
        </p:nvCxnSpPr>
        <p:spPr bwMode="auto">
          <a:xfrm flipH="1" flipV="1">
            <a:off x="6703202" y="1186142"/>
            <a:ext cx="367598" cy="197748"/>
          </a:xfrm>
          <a:prstGeom prst="straightConnector1">
            <a:avLst/>
          </a:prstGeom>
          <a:solidFill>
            <a:srgbClr val="CC99FF"/>
          </a:solidFill>
          <a:ln w="19050" cap="flat" cmpd="sng" algn="ctr">
            <a:solidFill>
              <a:srgbClr val="144989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5" name="TextBox 65"/>
          <p:cNvSpPr txBox="1">
            <a:spLocks noChangeArrowheads="1"/>
          </p:cNvSpPr>
          <p:nvPr/>
        </p:nvSpPr>
        <p:spPr bwMode="auto">
          <a:xfrm>
            <a:off x="7642389" y="782640"/>
            <a:ext cx="954791" cy="5770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GB" sz="1050" dirty="0"/>
              <a:t>Independent metadata Repository</a:t>
            </a:r>
          </a:p>
        </p:txBody>
      </p:sp>
      <p:sp>
        <p:nvSpPr>
          <p:cNvPr id="86" name="TextBox 66"/>
          <p:cNvSpPr txBox="1">
            <a:spLocks noChangeArrowheads="1"/>
          </p:cNvSpPr>
          <p:nvPr/>
        </p:nvSpPr>
        <p:spPr bwMode="auto">
          <a:xfrm>
            <a:off x="3895807" y="2337262"/>
            <a:ext cx="1027573" cy="600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GB" sz="1100" b="1" dirty="0"/>
              <a:t>Linked metadata Repositories</a:t>
            </a:r>
          </a:p>
        </p:txBody>
      </p:sp>
      <p:grpSp>
        <p:nvGrpSpPr>
          <p:cNvPr id="87" name="Group 17"/>
          <p:cNvGrpSpPr>
            <a:grpSpLocks/>
          </p:cNvGrpSpPr>
          <p:nvPr/>
        </p:nvGrpSpPr>
        <p:grpSpPr bwMode="auto">
          <a:xfrm>
            <a:off x="4534319" y="800887"/>
            <a:ext cx="129501" cy="212308"/>
            <a:chOff x="603250" y="4737100"/>
            <a:chExt cx="355600" cy="654050"/>
          </a:xfrm>
        </p:grpSpPr>
        <p:sp>
          <p:nvSpPr>
            <p:cNvPr id="88" name="Delay 87"/>
            <p:cNvSpPr/>
            <p:nvPr/>
          </p:nvSpPr>
          <p:spPr>
            <a:xfrm rot="16200000">
              <a:off x="546519" y="4977062"/>
              <a:ext cx="469494" cy="356362"/>
            </a:xfrm>
            <a:prstGeom prst="flowChartDelay">
              <a:avLst/>
            </a:prstGeom>
            <a:solidFill>
              <a:srgbClr val="1F497D"/>
            </a:solidFill>
            <a:ln w="9525" cap="flat" cmpd="sng" algn="ctr">
              <a:solidFill>
                <a:srgbClr val="1F497D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 defTabSz="685800">
                <a:defRPr/>
              </a:pPr>
              <a:endParaRPr lang="en-GB" sz="1350">
                <a:solidFill>
                  <a:prstClr val="white"/>
                </a:solidFill>
                <a:ea typeface="ＭＳ Ｐゴシック"/>
                <a:cs typeface="+mn-cs"/>
              </a:endParaRPr>
            </a:p>
          </p:txBody>
        </p:sp>
        <p:sp>
          <p:nvSpPr>
            <p:cNvPr id="89" name="Oval 88"/>
            <p:cNvSpPr/>
            <p:nvPr/>
          </p:nvSpPr>
          <p:spPr>
            <a:xfrm>
              <a:off x="628650" y="4737100"/>
              <a:ext cx="304800" cy="279400"/>
            </a:xfrm>
            <a:prstGeom prst="ellipse">
              <a:avLst/>
            </a:prstGeom>
            <a:solidFill>
              <a:srgbClr val="EEECE1"/>
            </a:solidFill>
            <a:ln w="9525" cap="flat" cmpd="sng" algn="ctr">
              <a:solidFill>
                <a:srgbClr val="1F497D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anchor="ctr"/>
            <a:lstStyle/>
            <a:p>
              <a:pPr algn="ctr" defTabSz="685800">
                <a:defRPr/>
              </a:pPr>
              <a:endParaRPr lang="en-GB" sz="1350">
                <a:solidFill>
                  <a:prstClr val="white"/>
                </a:solidFill>
                <a:ea typeface="ＭＳ Ｐゴシック"/>
                <a:cs typeface="+mn-cs"/>
              </a:endParaRPr>
            </a:p>
          </p:txBody>
        </p:sp>
      </p:grpSp>
      <p:grpSp>
        <p:nvGrpSpPr>
          <p:cNvPr id="90" name="Group 22"/>
          <p:cNvGrpSpPr>
            <a:grpSpLocks/>
          </p:cNvGrpSpPr>
          <p:nvPr/>
        </p:nvGrpSpPr>
        <p:grpSpPr bwMode="auto">
          <a:xfrm>
            <a:off x="4756595" y="739414"/>
            <a:ext cx="204383" cy="295751"/>
            <a:chOff x="2622841" y="2259432"/>
            <a:chExt cx="290632" cy="446708"/>
          </a:xfrm>
        </p:grpSpPr>
        <p:sp>
          <p:nvSpPr>
            <p:cNvPr id="91" name="Rounded Rectangle 90"/>
            <p:cNvSpPr/>
            <p:nvPr/>
          </p:nvSpPr>
          <p:spPr>
            <a:xfrm>
              <a:off x="2622841" y="2259432"/>
              <a:ext cx="290632" cy="446708"/>
            </a:xfrm>
            <a:prstGeom prst="roundRect">
              <a:avLst/>
            </a:prstGeom>
            <a:solidFill>
              <a:sysClr val="window" lastClr="FFFFFF"/>
            </a:solidFill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none" anchor="ctr">
              <a:spAutoFit/>
            </a:bodyPr>
            <a:lstStyle/>
            <a:p>
              <a:pPr algn="ctr" defTabSz="685800">
                <a:defRPr/>
              </a:pPr>
              <a:endParaRPr lang="en-US" sz="1200" dirty="0">
                <a:solidFill>
                  <a:sysClr val="windowText" lastClr="000000"/>
                </a:solidFill>
                <a:ea typeface="ＭＳ Ｐゴシック"/>
                <a:cs typeface="+mn-cs"/>
              </a:endParaRPr>
            </a:p>
          </p:txBody>
        </p:sp>
        <p:sp>
          <p:nvSpPr>
            <p:cNvPr id="92" name="Rounded Rectangle 91"/>
            <p:cNvSpPr/>
            <p:nvPr/>
          </p:nvSpPr>
          <p:spPr>
            <a:xfrm>
              <a:off x="2653875" y="2307086"/>
              <a:ext cx="228565" cy="369832"/>
            </a:xfrm>
            <a:prstGeom prst="roundRect">
              <a:avLst/>
            </a:prstGeom>
            <a:solidFill>
              <a:sysClr val="window" lastClr="FFFFFF"/>
            </a:solidFill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none" anchor="ctr">
              <a:noAutofit/>
            </a:bodyPr>
            <a:lstStyle/>
            <a:p>
              <a:pPr algn="ctr" defTabSz="685800">
                <a:defRPr/>
              </a:pPr>
              <a:endParaRPr lang="en-US" sz="1200" dirty="0">
                <a:solidFill>
                  <a:sysClr val="windowText" lastClr="000000"/>
                </a:solidFill>
                <a:ea typeface="ＭＳ Ｐゴシック"/>
                <a:cs typeface="+mn-cs"/>
              </a:endParaRPr>
            </a:p>
          </p:txBody>
        </p:sp>
        <p:sp>
          <p:nvSpPr>
            <p:cNvPr id="93" name="Rounded Rectangle 92"/>
            <p:cNvSpPr/>
            <p:nvPr/>
          </p:nvSpPr>
          <p:spPr>
            <a:xfrm>
              <a:off x="2684908" y="2587090"/>
              <a:ext cx="161537" cy="69055"/>
            </a:xfrm>
            <a:prstGeom prst="roundRect">
              <a:avLst/>
            </a:prstGeom>
            <a:solidFill>
              <a:srgbClr val="1F497D"/>
            </a:solidFill>
            <a:ln w="9525" cap="flat" cmpd="sng" algn="ctr">
              <a:noFill/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anchor="ctr">
              <a:noAutofit/>
            </a:bodyPr>
            <a:lstStyle/>
            <a:p>
              <a:pPr algn="ctr" defTabSz="685800">
                <a:defRPr/>
              </a:pPr>
              <a:endParaRPr lang="en-US" sz="1200" dirty="0">
                <a:solidFill>
                  <a:sysClr val="windowText" lastClr="000000"/>
                </a:solidFill>
                <a:ea typeface="ＭＳ Ｐゴシック"/>
                <a:cs typeface="+mn-cs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1F64C563-9B0D-1643-B558-2B14B7972C7A}"/>
              </a:ext>
            </a:extLst>
          </p:cNvPr>
          <p:cNvSpPr txBox="1"/>
          <p:nvPr/>
        </p:nvSpPr>
        <p:spPr>
          <a:xfrm>
            <a:off x="6958590" y="1860685"/>
            <a:ext cx="16385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Business Partners</a:t>
            </a:r>
          </a:p>
          <a:p>
            <a:r>
              <a:rPr lang="en-US" dirty="0"/>
              <a:t>Sharing data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733740F-D451-1E4F-8DC4-25C062E12A12}"/>
              </a:ext>
            </a:extLst>
          </p:cNvPr>
          <p:cNvSpPr txBox="1"/>
          <p:nvPr/>
        </p:nvSpPr>
        <p:spPr>
          <a:xfrm>
            <a:off x="462013" y="1732547"/>
            <a:ext cx="14478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IoT devices and</a:t>
            </a:r>
          </a:p>
          <a:p>
            <a:r>
              <a:rPr lang="en-US" dirty="0"/>
              <a:t>systems</a:t>
            </a:r>
          </a:p>
        </p:txBody>
      </p: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2C510D91-226E-464E-B5F9-9CED73664F54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716435" y="3556697"/>
            <a:ext cx="1122544" cy="244315"/>
          </a:xfrm>
          <a:prstGeom prst="line">
            <a:avLst/>
          </a:prstGeom>
          <a:solidFill>
            <a:srgbClr val="CC99FF"/>
          </a:solidFill>
          <a:ln w="57150" cap="flat" cmpd="sng" algn="ctr">
            <a:solidFill>
              <a:srgbClr val="144989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05ADECA6-12CA-EB44-90D1-F43908C969BF}"/>
              </a:ext>
            </a:extLst>
          </p:cNvPr>
          <p:cNvCxnSpPr>
            <a:cxnSpLocks/>
          </p:cNvCxnSpPr>
          <p:nvPr/>
        </p:nvCxnSpPr>
        <p:spPr bwMode="auto">
          <a:xfrm>
            <a:off x="1655008" y="2706806"/>
            <a:ext cx="484704" cy="849891"/>
          </a:xfrm>
          <a:prstGeom prst="line">
            <a:avLst/>
          </a:prstGeom>
          <a:solidFill>
            <a:srgbClr val="CC99FF"/>
          </a:solidFill>
          <a:ln w="57150" cap="flat" cmpd="sng" algn="ctr">
            <a:solidFill>
              <a:srgbClr val="144989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947F0093-83E9-DF40-B571-12EA5C94E4B2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1028065" y="2989977"/>
            <a:ext cx="881780" cy="617729"/>
          </a:xfrm>
          <a:prstGeom prst="line">
            <a:avLst/>
          </a:prstGeom>
          <a:solidFill>
            <a:srgbClr val="CC99FF"/>
          </a:solidFill>
          <a:ln w="57150" cap="flat" cmpd="sng" algn="ctr">
            <a:solidFill>
              <a:srgbClr val="144989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6" name="Rectangle 105">
            <a:extLst>
              <a:ext uri="{FF2B5EF4-FFF2-40B4-BE49-F238E27FC236}">
                <a16:creationId xmlns:a16="http://schemas.microsoft.com/office/drawing/2014/main" id="{CD832545-19EE-3B46-82F9-3334EF498170}"/>
              </a:ext>
            </a:extLst>
          </p:cNvPr>
          <p:cNvSpPr/>
          <p:nvPr/>
        </p:nvSpPr>
        <p:spPr bwMode="auto">
          <a:xfrm>
            <a:off x="1787543" y="3555350"/>
            <a:ext cx="673415" cy="438353"/>
          </a:xfrm>
          <a:prstGeom prst="rect">
            <a:avLst/>
          </a:prstGeom>
          <a:solidFill>
            <a:srgbClr val="FFFFFF"/>
          </a:solidFill>
          <a:ln>
            <a:solidFill>
              <a:srgbClr val="14498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defRPr/>
            </a:pPr>
            <a:r>
              <a:rPr lang="en-US" sz="825" dirty="0">
                <a:solidFill>
                  <a:srgbClr val="1F497D"/>
                </a:solidFill>
                <a:latin typeface="Calibri"/>
                <a:cs typeface="Calibri"/>
              </a:rPr>
              <a:t>Applications</a:t>
            </a:r>
          </a:p>
        </p:txBody>
      </p: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AB3C0B4C-7020-D542-A07A-66356BF559E0}"/>
              </a:ext>
            </a:extLst>
          </p:cNvPr>
          <p:cNvSpPr/>
          <p:nvPr/>
        </p:nvSpPr>
        <p:spPr>
          <a:xfrm>
            <a:off x="332062" y="2557711"/>
            <a:ext cx="839857" cy="450945"/>
          </a:xfrm>
          <a:prstGeom prst="roundRect">
            <a:avLst/>
          </a:prstGeom>
          <a:solidFill>
            <a:srgbClr val="6DCC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n w="0"/>
              <a:solidFill>
                <a:schemeClr val="accent6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5" name="Can 94">
            <a:extLst>
              <a:ext uri="{FF2B5EF4-FFF2-40B4-BE49-F238E27FC236}">
                <a16:creationId xmlns:a16="http://schemas.microsoft.com/office/drawing/2014/main" id="{E7E045AF-6936-C04E-91A5-2B44859EA3DC}"/>
              </a:ext>
            </a:extLst>
          </p:cNvPr>
          <p:cNvSpPr/>
          <p:nvPr/>
        </p:nvSpPr>
        <p:spPr>
          <a:xfrm>
            <a:off x="449080" y="2666550"/>
            <a:ext cx="153958" cy="171027"/>
          </a:xfrm>
          <a:prstGeom prst="ca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n w="0"/>
              <a:solidFill>
                <a:schemeClr val="accent6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6" name="Can 95">
            <a:extLst>
              <a:ext uri="{FF2B5EF4-FFF2-40B4-BE49-F238E27FC236}">
                <a16:creationId xmlns:a16="http://schemas.microsoft.com/office/drawing/2014/main" id="{AF15092B-2A3B-5E40-8305-980919488E63}"/>
              </a:ext>
            </a:extLst>
          </p:cNvPr>
          <p:cNvSpPr/>
          <p:nvPr/>
        </p:nvSpPr>
        <p:spPr>
          <a:xfrm>
            <a:off x="696304" y="2630784"/>
            <a:ext cx="153958" cy="171027"/>
          </a:xfrm>
          <a:prstGeom prst="ca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n w="0"/>
              <a:solidFill>
                <a:schemeClr val="accent6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7" name="Can 96">
            <a:extLst>
              <a:ext uri="{FF2B5EF4-FFF2-40B4-BE49-F238E27FC236}">
                <a16:creationId xmlns:a16="http://schemas.microsoft.com/office/drawing/2014/main" id="{F6BECCA9-9BCA-D240-AE3C-08AAFC77D591}"/>
              </a:ext>
            </a:extLst>
          </p:cNvPr>
          <p:cNvSpPr/>
          <p:nvPr/>
        </p:nvSpPr>
        <p:spPr>
          <a:xfrm>
            <a:off x="601480" y="2818950"/>
            <a:ext cx="153958" cy="171027"/>
          </a:xfrm>
          <a:prstGeom prst="ca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n w="0"/>
              <a:solidFill>
                <a:schemeClr val="accent6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8" name="Can 97">
            <a:extLst>
              <a:ext uri="{FF2B5EF4-FFF2-40B4-BE49-F238E27FC236}">
                <a16:creationId xmlns:a16="http://schemas.microsoft.com/office/drawing/2014/main" id="{7F11209D-C7F5-B645-873B-BD64E9DB73ED}"/>
              </a:ext>
            </a:extLst>
          </p:cNvPr>
          <p:cNvSpPr/>
          <p:nvPr/>
        </p:nvSpPr>
        <p:spPr>
          <a:xfrm>
            <a:off x="848704" y="2783184"/>
            <a:ext cx="153958" cy="171027"/>
          </a:xfrm>
          <a:prstGeom prst="ca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n w="0"/>
              <a:solidFill>
                <a:schemeClr val="accent6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7" name="Cloud 56">
            <a:extLst>
              <a:ext uri="{FF2B5EF4-FFF2-40B4-BE49-F238E27FC236}">
                <a16:creationId xmlns:a16="http://schemas.microsoft.com/office/drawing/2014/main" id="{2A3D4C73-4B8B-9E49-A948-FC45BDD0F00D}"/>
              </a:ext>
            </a:extLst>
          </p:cNvPr>
          <p:cNvSpPr/>
          <p:nvPr/>
        </p:nvSpPr>
        <p:spPr bwMode="auto">
          <a:xfrm>
            <a:off x="1265498" y="2352916"/>
            <a:ext cx="757453" cy="450945"/>
          </a:xfrm>
          <a:prstGeom prst="cloud">
            <a:avLst/>
          </a:prstGeom>
          <a:solidFill>
            <a:srgbClr val="FFFFFF"/>
          </a:solidFill>
          <a:ln>
            <a:solidFill>
              <a:srgbClr val="14498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sz="105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sp>
        <p:nvSpPr>
          <p:cNvPr id="15" name="Can 14">
            <a:extLst>
              <a:ext uri="{FF2B5EF4-FFF2-40B4-BE49-F238E27FC236}">
                <a16:creationId xmlns:a16="http://schemas.microsoft.com/office/drawing/2014/main" id="{76C2CDE6-849E-5446-9F12-268CADCFCF72}"/>
              </a:ext>
            </a:extLst>
          </p:cNvPr>
          <p:cNvSpPr/>
          <p:nvPr/>
        </p:nvSpPr>
        <p:spPr>
          <a:xfrm>
            <a:off x="1424639" y="2504326"/>
            <a:ext cx="153958" cy="171027"/>
          </a:xfrm>
          <a:prstGeom prst="ca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n w="0"/>
              <a:solidFill>
                <a:schemeClr val="accent6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9" name="Can 98">
            <a:extLst>
              <a:ext uri="{FF2B5EF4-FFF2-40B4-BE49-F238E27FC236}">
                <a16:creationId xmlns:a16="http://schemas.microsoft.com/office/drawing/2014/main" id="{454631DE-03C1-EF4B-A52C-478214C1D8F1}"/>
              </a:ext>
            </a:extLst>
          </p:cNvPr>
          <p:cNvSpPr/>
          <p:nvPr/>
        </p:nvSpPr>
        <p:spPr>
          <a:xfrm>
            <a:off x="1511815" y="2419064"/>
            <a:ext cx="153958" cy="171027"/>
          </a:xfrm>
          <a:prstGeom prst="ca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n w="0"/>
              <a:solidFill>
                <a:schemeClr val="accent6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9" name="Cloud 58">
            <a:extLst>
              <a:ext uri="{FF2B5EF4-FFF2-40B4-BE49-F238E27FC236}">
                <a16:creationId xmlns:a16="http://schemas.microsoft.com/office/drawing/2014/main" id="{866C3F32-2FD1-0548-83E6-40BCC036F1A4}"/>
              </a:ext>
            </a:extLst>
          </p:cNvPr>
          <p:cNvSpPr/>
          <p:nvPr/>
        </p:nvSpPr>
        <p:spPr bwMode="auto">
          <a:xfrm>
            <a:off x="217054" y="3203214"/>
            <a:ext cx="757453" cy="450945"/>
          </a:xfrm>
          <a:prstGeom prst="cloud">
            <a:avLst/>
          </a:prstGeom>
          <a:solidFill>
            <a:srgbClr val="FFFFFF"/>
          </a:solidFill>
          <a:ln>
            <a:solidFill>
              <a:srgbClr val="14498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sz="105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sp>
        <p:nvSpPr>
          <p:cNvPr id="94" name="Can 93">
            <a:extLst>
              <a:ext uri="{FF2B5EF4-FFF2-40B4-BE49-F238E27FC236}">
                <a16:creationId xmlns:a16="http://schemas.microsoft.com/office/drawing/2014/main" id="{DDCA5CCD-7AE1-0F41-93FF-60528A1B87B0}"/>
              </a:ext>
            </a:extLst>
          </p:cNvPr>
          <p:cNvSpPr/>
          <p:nvPr/>
        </p:nvSpPr>
        <p:spPr>
          <a:xfrm>
            <a:off x="518801" y="3343172"/>
            <a:ext cx="153958" cy="171027"/>
          </a:xfrm>
          <a:prstGeom prst="ca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n w="0"/>
              <a:solidFill>
                <a:schemeClr val="accent6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7" name="Can 106">
            <a:extLst>
              <a:ext uri="{FF2B5EF4-FFF2-40B4-BE49-F238E27FC236}">
                <a16:creationId xmlns:a16="http://schemas.microsoft.com/office/drawing/2014/main" id="{14F3C386-F025-B342-A18B-A5C9F8710260}"/>
              </a:ext>
            </a:extLst>
          </p:cNvPr>
          <p:cNvSpPr/>
          <p:nvPr/>
        </p:nvSpPr>
        <p:spPr bwMode="auto">
          <a:xfrm>
            <a:off x="1789617" y="2422170"/>
            <a:ext cx="114253" cy="149580"/>
          </a:xfrm>
          <a:prstGeom prst="can">
            <a:avLst/>
          </a:prstGeom>
          <a:solidFill>
            <a:srgbClr val="FF6600"/>
          </a:solidFill>
          <a:ln>
            <a:solidFill>
              <a:srgbClr val="14498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sz="105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A11A96BA-A5AF-2049-BF1C-37B998F50DC4}"/>
              </a:ext>
            </a:extLst>
          </p:cNvPr>
          <p:cNvCxnSpPr>
            <a:cxnSpLocks/>
            <a:stCxn id="76" idx="2"/>
            <a:endCxn id="107" idx="4"/>
          </p:cNvCxnSpPr>
          <p:nvPr/>
        </p:nvCxnSpPr>
        <p:spPr bwMode="auto">
          <a:xfrm flipH="1" flipV="1">
            <a:off x="1903870" y="2496960"/>
            <a:ext cx="1421675" cy="1266280"/>
          </a:xfrm>
          <a:prstGeom prst="line">
            <a:avLst/>
          </a:prstGeom>
          <a:solidFill>
            <a:srgbClr val="CC99FF"/>
          </a:solidFill>
          <a:ln w="57150" cap="flat" cmpd="sng" algn="ctr">
            <a:solidFill>
              <a:srgbClr val="FF6600"/>
            </a:solidFill>
            <a:prstDash val="sysDash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9" name="Can 108">
            <a:extLst>
              <a:ext uri="{FF2B5EF4-FFF2-40B4-BE49-F238E27FC236}">
                <a16:creationId xmlns:a16="http://schemas.microsoft.com/office/drawing/2014/main" id="{B1F7D892-B03A-CA43-A346-8A815528D070}"/>
              </a:ext>
            </a:extLst>
          </p:cNvPr>
          <p:cNvSpPr/>
          <p:nvPr/>
        </p:nvSpPr>
        <p:spPr bwMode="auto">
          <a:xfrm>
            <a:off x="740809" y="3277699"/>
            <a:ext cx="114253" cy="149580"/>
          </a:xfrm>
          <a:prstGeom prst="can">
            <a:avLst/>
          </a:prstGeom>
          <a:solidFill>
            <a:srgbClr val="FF6600"/>
          </a:solidFill>
          <a:ln>
            <a:solidFill>
              <a:srgbClr val="14498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sz="105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6D4D35E2-40D9-864C-83E7-60965F19C2DD}"/>
              </a:ext>
            </a:extLst>
          </p:cNvPr>
          <p:cNvCxnSpPr>
            <a:cxnSpLocks/>
            <a:endCxn id="109" idx="4"/>
          </p:cNvCxnSpPr>
          <p:nvPr/>
        </p:nvCxnSpPr>
        <p:spPr bwMode="auto">
          <a:xfrm flipH="1" flipV="1">
            <a:off x="855062" y="3352489"/>
            <a:ext cx="2435770" cy="398766"/>
          </a:xfrm>
          <a:prstGeom prst="line">
            <a:avLst/>
          </a:prstGeom>
          <a:solidFill>
            <a:srgbClr val="CC99FF"/>
          </a:solidFill>
          <a:ln w="57150" cap="flat" cmpd="sng" algn="ctr">
            <a:solidFill>
              <a:srgbClr val="FF6600"/>
            </a:solidFill>
            <a:prstDash val="sysDash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1" name="Can 110">
            <a:extLst>
              <a:ext uri="{FF2B5EF4-FFF2-40B4-BE49-F238E27FC236}">
                <a16:creationId xmlns:a16="http://schemas.microsoft.com/office/drawing/2014/main" id="{0E625007-D947-E34F-96A7-A75B71580D12}"/>
              </a:ext>
            </a:extLst>
          </p:cNvPr>
          <p:cNvSpPr/>
          <p:nvPr/>
        </p:nvSpPr>
        <p:spPr bwMode="auto">
          <a:xfrm>
            <a:off x="931177" y="2600563"/>
            <a:ext cx="114253" cy="149580"/>
          </a:xfrm>
          <a:prstGeom prst="can">
            <a:avLst/>
          </a:prstGeom>
          <a:solidFill>
            <a:srgbClr val="FF6600"/>
          </a:solidFill>
          <a:ln>
            <a:solidFill>
              <a:srgbClr val="14498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sz="105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049F7804-C017-7F42-B2A1-9C8B5445B3FD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925936" y="2665643"/>
            <a:ext cx="2380975" cy="1064112"/>
          </a:xfrm>
          <a:prstGeom prst="line">
            <a:avLst/>
          </a:prstGeom>
          <a:solidFill>
            <a:srgbClr val="CC99FF"/>
          </a:solidFill>
          <a:ln w="57150" cap="flat" cmpd="sng" algn="ctr">
            <a:solidFill>
              <a:srgbClr val="FF6600"/>
            </a:solidFill>
            <a:prstDash val="sysDash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AD1B5190-F44E-8548-8B66-401AEFAF1EE6}"/>
              </a:ext>
            </a:extLst>
          </p:cNvPr>
          <p:cNvSpPr txBox="1"/>
          <p:nvPr/>
        </p:nvSpPr>
        <p:spPr>
          <a:xfrm>
            <a:off x="2362380" y="993246"/>
            <a:ext cx="16551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New applications deployed to cloud</a:t>
            </a:r>
          </a:p>
        </p:txBody>
      </p:sp>
    </p:spTree>
    <p:extLst>
      <p:ext uri="{BB962C8B-B14F-4D97-AF65-F5344CB8AC3E}">
        <p14:creationId xmlns:p14="http://schemas.microsoft.com/office/powerpoint/2010/main" val="302556703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3700A0E-60E7-1D48-A55B-53BEDD29D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 messages in action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0356A7-D3D8-E847-A96F-0ED79693C9D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Clr>
                <a:srgbClr val="434343"/>
              </a:buClr>
              <a:buSzPct val="25000"/>
              <a:buFont typeface="Arial"/>
              <a:buNone/>
            </a:pPr>
            <a:fld id="{00000000-1234-1234-1234-123412341234}" type="slidenum">
              <a:rPr lang="en-US" sz="1000" smtClean="0"/>
              <a:pPr>
                <a:buClr>
                  <a:srgbClr val="434343"/>
                </a:buClr>
                <a:buSzPct val="25000"/>
                <a:buFont typeface="Arial"/>
                <a:buNone/>
              </a:pPr>
              <a:t>40</a:t>
            </a:fld>
            <a:endParaRPr lang="en-US" sz="1000"/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01FB426E-CDAE-5649-9B49-3439CAD1F7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49" y="1036928"/>
            <a:ext cx="9144000" cy="21106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6A6CE2C-9052-A34C-82ED-5185317B7B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569526"/>
            <a:ext cx="10340430" cy="1035927"/>
          </a:xfrm>
          <a:prstGeom prst="rect">
            <a:avLst/>
          </a:prstGeom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8F12A998-BC8A-F646-B0E0-DBD216311B44}"/>
              </a:ext>
            </a:extLst>
          </p:cNvPr>
          <p:cNvSpPr/>
          <p:nvPr/>
        </p:nvSpPr>
        <p:spPr>
          <a:xfrm>
            <a:off x="6266985" y="2430966"/>
            <a:ext cx="724830" cy="245327"/>
          </a:xfrm>
          <a:prstGeom prst="roundRect">
            <a:avLst/>
          </a:prstGeom>
          <a:noFill/>
          <a:ln>
            <a:solidFill>
              <a:srgbClr val="6DCC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n w="0"/>
              <a:solidFill>
                <a:schemeClr val="accent6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04834914-CBD9-F64C-9507-7C4274476BBF}"/>
              </a:ext>
            </a:extLst>
          </p:cNvPr>
          <p:cNvSpPr/>
          <p:nvPr/>
        </p:nvSpPr>
        <p:spPr>
          <a:xfrm>
            <a:off x="7299195" y="2430966"/>
            <a:ext cx="428599" cy="245327"/>
          </a:xfrm>
          <a:prstGeom prst="roundRect">
            <a:avLst/>
          </a:prstGeom>
          <a:noFill/>
          <a:ln>
            <a:solidFill>
              <a:srgbClr val="6DCC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n w="0"/>
              <a:solidFill>
                <a:schemeClr val="accent6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936E912C-7304-0E43-A642-7420EC64CF74}"/>
              </a:ext>
            </a:extLst>
          </p:cNvPr>
          <p:cNvSpPr/>
          <p:nvPr/>
        </p:nvSpPr>
        <p:spPr>
          <a:xfrm>
            <a:off x="6266984" y="3502619"/>
            <a:ext cx="814039" cy="245327"/>
          </a:xfrm>
          <a:prstGeom prst="roundRect">
            <a:avLst/>
          </a:prstGeom>
          <a:noFill/>
          <a:ln>
            <a:solidFill>
              <a:srgbClr val="6DCC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n w="0"/>
              <a:solidFill>
                <a:schemeClr val="accent6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A8A4FA98-44F2-434C-B7C8-D3DBF6854EA9}"/>
              </a:ext>
            </a:extLst>
          </p:cNvPr>
          <p:cNvSpPr/>
          <p:nvPr/>
        </p:nvSpPr>
        <p:spPr>
          <a:xfrm>
            <a:off x="7354950" y="3502619"/>
            <a:ext cx="495509" cy="245327"/>
          </a:xfrm>
          <a:prstGeom prst="roundRect">
            <a:avLst/>
          </a:prstGeom>
          <a:noFill/>
          <a:ln>
            <a:solidFill>
              <a:srgbClr val="6DCC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n w="0"/>
              <a:solidFill>
                <a:schemeClr val="accent6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877A518E-B390-9A4B-9061-64B9EC46078D}"/>
              </a:ext>
            </a:extLst>
          </p:cNvPr>
          <p:cNvSpPr/>
          <p:nvPr/>
        </p:nvSpPr>
        <p:spPr>
          <a:xfrm>
            <a:off x="2058122" y="2415633"/>
            <a:ext cx="814038" cy="2245577"/>
          </a:xfrm>
          <a:prstGeom prst="roundRect">
            <a:avLst/>
          </a:prstGeom>
          <a:noFill/>
          <a:ln>
            <a:solidFill>
              <a:srgbClr val="6DCC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n w="0"/>
              <a:solidFill>
                <a:schemeClr val="accent6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487FF63-DA10-6945-985C-2BD8E1C877F7}"/>
              </a:ext>
            </a:extLst>
          </p:cNvPr>
          <p:cNvSpPr txBox="1"/>
          <p:nvPr/>
        </p:nvSpPr>
        <p:spPr>
          <a:xfrm>
            <a:off x="2872160" y="4574228"/>
            <a:ext cx="1726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Unique message Id</a:t>
            </a:r>
          </a:p>
        </p:txBody>
      </p:sp>
      <p:sp>
        <p:nvSpPr>
          <p:cNvPr id="17" name="Rounded Rectangular Callout 16">
            <a:extLst>
              <a:ext uri="{FF2B5EF4-FFF2-40B4-BE49-F238E27FC236}">
                <a16:creationId xmlns:a16="http://schemas.microsoft.com/office/drawing/2014/main" id="{A2DC3995-F427-7049-8C29-C0E06765B284}"/>
              </a:ext>
            </a:extLst>
          </p:cNvPr>
          <p:cNvSpPr/>
          <p:nvPr/>
        </p:nvSpPr>
        <p:spPr>
          <a:xfrm>
            <a:off x="5831029" y="1208900"/>
            <a:ext cx="2709748" cy="631052"/>
          </a:xfrm>
          <a:prstGeom prst="wedgeRoundRectCallout">
            <a:avLst>
              <a:gd name="adj1" fmla="val -22103"/>
              <a:gd name="adj2" fmla="val 140252"/>
              <a:gd name="adj3" fmla="val 16667"/>
            </a:avLst>
          </a:prstGeom>
          <a:solidFill>
            <a:srgbClr val="6DCC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Derived from Config Doc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FFA1F66A-036F-E246-9561-F351DD534221}"/>
              </a:ext>
            </a:extLst>
          </p:cNvPr>
          <p:cNvSpPr/>
          <p:nvPr/>
        </p:nvSpPr>
        <p:spPr>
          <a:xfrm>
            <a:off x="4445385" y="2902242"/>
            <a:ext cx="4509044" cy="196010"/>
          </a:xfrm>
          <a:prstGeom prst="roundRect">
            <a:avLst/>
          </a:prstGeom>
          <a:noFill/>
          <a:ln>
            <a:solidFill>
              <a:srgbClr val="6DCC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n w="0"/>
              <a:solidFill>
                <a:schemeClr val="accent6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58FA0FF-3070-1947-9865-204F7268AF05}"/>
              </a:ext>
            </a:extLst>
          </p:cNvPr>
          <p:cNvSpPr txBox="1"/>
          <p:nvPr/>
        </p:nvSpPr>
        <p:spPr>
          <a:xfrm>
            <a:off x="3270125" y="3111088"/>
            <a:ext cx="33361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Identity of the open metadata repository</a:t>
            </a:r>
          </a:p>
        </p:txBody>
      </p:sp>
    </p:spTree>
    <p:extLst>
      <p:ext uri="{BB962C8B-B14F-4D97-AF65-F5344CB8AC3E}">
        <p14:creationId xmlns:p14="http://schemas.microsoft.com/office/powerpoint/2010/main" val="6567863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3700A0E-60E7-1D48-A55B-53BEDD29D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 messages in action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0356A7-D3D8-E847-A96F-0ED79693C9D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Clr>
                <a:srgbClr val="434343"/>
              </a:buClr>
              <a:buSzPct val="25000"/>
              <a:buFont typeface="Arial"/>
              <a:buNone/>
            </a:pPr>
            <a:fld id="{00000000-1234-1234-1234-123412341234}" type="slidenum">
              <a:rPr lang="en-US" sz="1000" smtClean="0"/>
              <a:pPr>
                <a:buClr>
                  <a:srgbClr val="434343"/>
                </a:buClr>
                <a:buSzPct val="25000"/>
                <a:buFont typeface="Arial"/>
                <a:buNone/>
              </a:pPr>
              <a:t>41</a:t>
            </a:fld>
            <a:endParaRPr lang="en-US" sz="1000"/>
          </a:p>
        </p:txBody>
      </p:sp>
      <p:pic>
        <p:nvPicPr>
          <p:cNvPr id="3" name="Picture 2" descr="A picture containing screenshot, sitting, man&#10;&#10;Description automatically generated">
            <a:extLst>
              <a:ext uri="{FF2B5EF4-FFF2-40B4-BE49-F238E27FC236}">
                <a16:creationId xmlns:a16="http://schemas.microsoft.com/office/drawing/2014/main" id="{5A5A697F-A9B8-5046-BD17-57F7FA5F20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85559"/>
            <a:ext cx="9144000" cy="1572381"/>
          </a:xfrm>
          <a:prstGeom prst="rect">
            <a:avLst/>
          </a:prstGeom>
        </p:spPr>
      </p:pic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818BF911-DF44-A34D-8685-8CC937FCDE0E}"/>
              </a:ext>
            </a:extLst>
          </p:cNvPr>
          <p:cNvSpPr/>
          <p:nvPr/>
        </p:nvSpPr>
        <p:spPr>
          <a:xfrm>
            <a:off x="1583473" y="1785559"/>
            <a:ext cx="446049" cy="422382"/>
          </a:xfrm>
          <a:prstGeom prst="roundRect">
            <a:avLst/>
          </a:prstGeom>
          <a:noFill/>
          <a:ln>
            <a:solidFill>
              <a:srgbClr val="6DCC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n w="0"/>
              <a:solidFill>
                <a:schemeClr val="accent6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216FEC-162F-CD42-98F8-DBB549E4D1E4}"/>
              </a:ext>
            </a:extLst>
          </p:cNvPr>
          <p:cNvSpPr txBox="1"/>
          <p:nvPr/>
        </p:nvSpPr>
        <p:spPr>
          <a:xfrm>
            <a:off x="1390357" y="1274960"/>
            <a:ext cx="8322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Severity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81127D5-7D76-4C40-B5B5-4B72F0450B3B}"/>
              </a:ext>
            </a:extLst>
          </p:cNvPr>
          <p:cNvSpPr txBox="1"/>
          <p:nvPr/>
        </p:nvSpPr>
        <p:spPr>
          <a:xfrm>
            <a:off x="2222636" y="3406873"/>
            <a:ext cx="30812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Stack trace provided with exceptions</a:t>
            </a:r>
          </a:p>
        </p:txBody>
      </p:sp>
    </p:spTree>
    <p:extLst>
      <p:ext uri="{BB962C8B-B14F-4D97-AF65-F5344CB8AC3E}">
        <p14:creationId xmlns:p14="http://schemas.microsoft.com/office/powerpoint/2010/main" val="305260805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3EC482F-8691-1948-AF9F-E07D4AA16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Customizing Egeria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BED4421-ACA8-2543-9A99-5571E032105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Clr>
                <a:srgbClr val="434343"/>
              </a:buClr>
              <a:buSzPct val="25000"/>
              <a:buFont typeface="Arial"/>
              <a:buNone/>
            </a:pPr>
            <a:fld id="{00000000-1234-1234-1234-123412341234}" type="slidenum">
              <a:rPr lang="en-US" sz="1000" smtClean="0"/>
              <a:pPr>
                <a:buClr>
                  <a:srgbClr val="434343"/>
                </a:buClr>
                <a:buSzPct val="25000"/>
                <a:buFont typeface="Arial"/>
                <a:buNone/>
              </a:pPr>
              <a:t>42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407872674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A6E1A-D67E-184E-B45C-161535006A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way to understand the Egeria capability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12C3F5F-4898-9D42-B031-4F29CBDE358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Clr>
                <a:srgbClr val="434343"/>
              </a:buClr>
              <a:buSzPct val="25000"/>
              <a:buFont typeface="Arial"/>
              <a:buNone/>
            </a:pPr>
            <a:fld id="{00000000-1234-1234-1234-123412341234}" type="slidenum">
              <a:rPr lang="en-US" sz="1000" smtClean="0"/>
              <a:pPr>
                <a:buClr>
                  <a:srgbClr val="434343"/>
                </a:buClr>
                <a:buSzPct val="25000"/>
                <a:buFont typeface="Arial"/>
                <a:buNone/>
              </a:pPr>
              <a:t>43</a:t>
            </a:fld>
            <a:endParaRPr lang="en-US" sz="1000" dirty="0"/>
          </a:p>
        </p:txBody>
      </p:sp>
      <p:pic>
        <p:nvPicPr>
          <p:cNvPr id="6" name="Picture 5" descr="A picture containing table&#10;&#10;Description automatically generated">
            <a:extLst>
              <a:ext uri="{FF2B5EF4-FFF2-40B4-BE49-F238E27FC236}">
                <a16:creationId xmlns:a16="http://schemas.microsoft.com/office/drawing/2014/main" id="{AEEBC051-02FA-2B4E-9EB7-7498062AD0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127" y="1162501"/>
            <a:ext cx="8376655" cy="2818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03180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F09E1C-9AB8-E74B-9F60-77328522A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Egeria project structure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B96761-04B9-164C-8F8F-39C4C807B5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1027113"/>
            <a:ext cx="3061063" cy="3660775"/>
          </a:xfrm>
        </p:spPr>
        <p:txBody>
          <a:bodyPr>
            <a:normAutofit lnSpcReduction="10000"/>
          </a:bodyPr>
          <a:lstStyle/>
          <a:p>
            <a:r>
              <a:rPr lang="en-US" sz="1800" dirty="0"/>
              <a:t>Egeria has a modular structure designed for vendors to extend with their value add.</a:t>
            </a:r>
          </a:p>
          <a:p>
            <a:endParaRPr lang="en-US" sz="1800" dirty="0"/>
          </a:p>
          <a:p>
            <a:r>
              <a:rPr lang="en-US" sz="1800" dirty="0"/>
              <a:t>The integration platform and governance solutions exploit the value of the enterprise view provided by the OMAG Services.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50A135EF-7801-4940-9618-61064EE038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9100" y="609600"/>
            <a:ext cx="4965700" cy="392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55605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2AB39BB-A1C1-F349-A085-50D36A62F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Connectors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B30D22-6F08-B44F-BCB4-2FF4C54657C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Clr>
                <a:srgbClr val="434343"/>
              </a:buClr>
              <a:buSzPct val="25000"/>
              <a:buFont typeface="Arial"/>
              <a:buNone/>
            </a:pPr>
            <a:fld id="{00000000-1234-1234-1234-123412341234}" type="slidenum">
              <a:rPr lang="en-US" sz="1000" smtClean="0"/>
              <a:pPr>
                <a:buClr>
                  <a:srgbClr val="434343"/>
                </a:buClr>
                <a:buSzPct val="25000"/>
                <a:buFont typeface="Arial"/>
                <a:buNone/>
              </a:pPr>
              <a:t>45</a:t>
            </a:fld>
            <a:endParaRPr lang="en-US" sz="1000"/>
          </a:p>
        </p:txBody>
      </p:sp>
      <p:pic>
        <p:nvPicPr>
          <p:cNvPr id="7" name="Picture 6" descr="A picture containing monitor, screen, sitting, black&#10;&#10;Description automatically generated">
            <a:extLst>
              <a:ext uri="{FF2B5EF4-FFF2-40B4-BE49-F238E27FC236}">
                <a16:creationId xmlns:a16="http://schemas.microsoft.com/office/drawing/2014/main" id="{30A3C329-9171-414D-B763-2C5AD60061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8450" y="1596362"/>
            <a:ext cx="6007100" cy="217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95138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3EC482F-8691-1948-AF9F-E07D4AA16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Trying Egeria Yourself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BED4421-ACA8-2543-9A99-5571E032105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Clr>
                <a:srgbClr val="434343"/>
              </a:buClr>
              <a:buSzPct val="25000"/>
              <a:buFont typeface="Arial"/>
              <a:buNone/>
            </a:pPr>
            <a:fld id="{00000000-1234-1234-1234-123412341234}" type="slidenum">
              <a:rPr lang="en-US" sz="1000" smtClean="0"/>
              <a:pPr>
                <a:buClr>
                  <a:srgbClr val="434343"/>
                </a:buClr>
                <a:buSzPct val="25000"/>
                <a:buFont typeface="Arial"/>
                <a:buNone/>
              </a:pPr>
              <a:t>46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6730236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ea typeface="MS PGothic" charset="0"/>
              </a:rPr>
              <a:t>Taking the next step with ODPi Egeria</a:t>
            </a:r>
          </a:p>
        </p:txBody>
      </p:sp>
      <p:sp>
        <p:nvSpPr>
          <p:cNvPr id="24" name="Content Placeholder 23">
            <a:extLst>
              <a:ext uri="{FF2B5EF4-FFF2-40B4-BE49-F238E27FC236}">
                <a16:creationId xmlns:a16="http://schemas.microsoft.com/office/drawing/2014/main" id="{0C24245F-E453-884F-B96C-E2B340CC70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9200" y="965874"/>
            <a:ext cx="8473100" cy="3519040"/>
          </a:xfrm>
        </p:spPr>
        <p:txBody>
          <a:bodyPr>
            <a:normAutofit/>
          </a:bodyPr>
          <a:lstStyle/>
          <a:p>
            <a:r>
              <a:rPr lang="en-US" dirty="0"/>
              <a:t>Website https://egeria.odpi.org</a:t>
            </a:r>
          </a:p>
          <a:p>
            <a:pPr lvl="1"/>
            <a:r>
              <a:rPr lang="en-US" dirty="0"/>
              <a:t>Links to guides, glossary, history, design docs, …</a:t>
            </a:r>
          </a:p>
          <a:p>
            <a:pPr lvl="1"/>
            <a:r>
              <a:rPr lang="en-US" dirty="0"/>
              <a:t>Kubernetes/Docker deployment</a:t>
            </a:r>
          </a:p>
          <a:p>
            <a:pPr lvl="1"/>
            <a:r>
              <a:rPr lang="en-US" dirty="0"/>
              <a:t>Hands on labs</a:t>
            </a:r>
          </a:p>
          <a:p>
            <a:pPr lvl="1"/>
            <a:r>
              <a:rPr lang="en-US" dirty="0"/>
              <a:t>Coding samples</a:t>
            </a:r>
          </a:p>
          <a:p>
            <a:pPr lvl="1"/>
            <a:r>
              <a:rPr lang="en-US" dirty="0"/>
              <a:t>Guidance on Governance</a:t>
            </a:r>
          </a:p>
        </p:txBody>
      </p:sp>
    </p:spTree>
    <p:extLst>
      <p:ext uri="{BB962C8B-B14F-4D97-AF65-F5344CB8AC3E}">
        <p14:creationId xmlns:p14="http://schemas.microsoft.com/office/powerpoint/2010/main" val="264878828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0D4B283-5757-844E-93CD-7AC197FCB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Egeria hands on labs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BA41511-9740-5F4F-8E48-DE92FE061E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9200" y="965874"/>
            <a:ext cx="2328244" cy="360300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 Administration Labs provide an opportunity to try many of the administration and operations commands.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968CB3-DC5A-914D-B1E4-79354FCC433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Clr>
                <a:srgbClr val="434343"/>
              </a:buClr>
              <a:buSzPct val="25000"/>
              <a:buFont typeface="Arial"/>
              <a:buNone/>
            </a:pPr>
            <a:fld id="{00000000-1234-1234-1234-123412341234}" type="slidenum">
              <a:rPr lang="en-US" sz="1000" smtClean="0"/>
              <a:pPr>
                <a:buClr>
                  <a:srgbClr val="434343"/>
                </a:buClr>
                <a:buSzPct val="25000"/>
                <a:buFont typeface="Arial"/>
                <a:buNone/>
              </a:pPr>
              <a:t>48</a:t>
            </a:fld>
            <a:endParaRPr lang="en-US" sz="1000"/>
          </a:p>
        </p:txBody>
      </p:sp>
      <p:pic>
        <p:nvPicPr>
          <p:cNvPr id="7" name="Picture 6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563E8E61-380E-0F43-BC39-3A02B4C921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7444" y="1235390"/>
            <a:ext cx="5999356" cy="3085902"/>
          </a:xfrm>
          <a:prstGeom prst="rect">
            <a:avLst/>
          </a:prstGeom>
          <a:ln w="38100">
            <a:solidFill>
              <a:srgbClr val="6DCCDE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091AF76-EC88-1047-BDAF-3F0E98D28068}"/>
              </a:ext>
            </a:extLst>
          </p:cNvPr>
          <p:cNvSpPr/>
          <p:nvPr/>
        </p:nvSpPr>
        <p:spPr>
          <a:xfrm>
            <a:off x="4293220" y="2129883"/>
            <a:ext cx="4159405" cy="301083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n w="0"/>
              <a:solidFill>
                <a:schemeClr val="accent6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3739764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D683F-81DB-E54F-8360-56F308D91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Egeria Tutorials</a:t>
            </a:r>
          </a:p>
        </p:txBody>
      </p:sp>
      <p:pic>
        <p:nvPicPr>
          <p:cNvPr id="6" name="Content Placeholder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AA52B8DD-21E5-C54E-AABB-BEA353D336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7091" y="965200"/>
            <a:ext cx="6757443" cy="360362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463486-09D3-CF4C-8C39-1621F318AEE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Clr>
                <a:srgbClr val="434343"/>
              </a:buClr>
              <a:buSzPct val="25000"/>
              <a:buFont typeface="Arial"/>
              <a:buNone/>
            </a:pPr>
            <a:fld id="{00000000-1234-1234-1234-123412341234}" type="slidenum">
              <a:rPr lang="en-US" sz="1000" smtClean="0"/>
              <a:pPr>
                <a:buClr>
                  <a:srgbClr val="434343"/>
                </a:buClr>
                <a:buSzPct val="25000"/>
                <a:buFont typeface="Arial"/>
                <a:buNone/>
              </a:pPr>
              <a:t>49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3859845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12EBAC-6A49-2D48-9CFC-02F784452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Egeria in operation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FCE8D62-57E5-5445-BDC6-E5C83FC93E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1027113"/>
            <a:ext cx="3348446" cy="3660775"/>
          </a:xfrm>
        </p:spPr>
        <p:txBody>
          <a:bodyPr>
            <a:normAutofit fontScale="92500" lnSpcReduction="20000"/>
          </a:bodyPr>
          <a:lstStyle/>
          <a:p>
            <a:r>
              <a:rPr lang="en-US" sz="1800" dirty="0"/>
              <a:t>Egeria’s platform (in blue) runs in each deployment environment (cloud or on premises)</a:t>
            </a:r>
          </a:p>
          <a:p>
            <a:r>
              <a:rPr lang="en-US" sz="1800" dirty="0"/>
              <a:t>Egeria servers (orange circles) are deployed on the platform.  Each are specialized to support the metadata needs of specific technologies</a:t>
            </a:r>
          </a:p>
          <a:p>
            <a:r>
              <a:rPr lang="en-US" sz="1800" dirty="0"/>
              <a:t>Egeria manages the exchange of metadata between all parties.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A41A55-9A5C-414F-A698-B17C68ECBF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9886" y="337395"/>
            <a:ext cx="5508171" cy="4468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79488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810418-EB1F-944B-9F21-5E50EBA06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Egeria Samples</a:t>
            </a:r>
          </a:p>
        </p:txBody>
      </p:sp>
      <p:pic>
        <p:nvPicPr>
          <p:cNvPr id="6" name="Content Placeholder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87E5C0A4-7494-864C-BEB9-3AA32B7E30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0825" y="965200"/>
            <a:ext cx="7329974" cy="360362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041CFE-D9A6-604A-8C59-B0A695C8EE1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Clr>
                <a:srgbClr val="434343"/>
              </a:buClr>
              <a:buSzPct val="25000"/>
              <a:buFont typeface="Arial"/>
              <a:buNone/>
            </a:pPr>
            <a:fld id="{00000000-1234-1234-1234-123412341234}" type="slidenum">
              <a:rPr lang="en-US" sz="1000" smtClean="0"/>
              <a:pPr>
                <a:buClr>
                  <a:srgbClr val="434343"/>
                </a:buClr>
                <a:buSzPct val="25000"/>
                <a:buFont typeface="Arial"/>
                <a:buNone/>
              </a:pPr>
              <a:t>50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210704792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457" name="Group 2"/>
          <p:cNvGrpSpPr>
            <a:grpSpLocks/>
          </p:cNvGrpSpPr>
          <p:nvPr/>
        </p:nvGrpSpPr>
        <p:grpSpPr bwMode="auto">
          <a:xfrm>
            <a:off x="838210" y="1078706"/>
            <a:ext cx="7561263" cy="3053800"/>
            <a:chOff x="573" y="1189"/>
            <a:chExt cx="4718" cy="2201"/>
          </a:xfrm>
        </p:grpSpPr>
        <p:sp>
          <p:nvSpPr>
            <p:cNvPr id="19458" name="AutoShape 3"/>
            <p:cNvSpPr>
              <a:spLocks noChangeAspect="1" noChangeArrowheads="1" noTextEdit="1"/>
            </p:cNvSpPr>
            <p:nvPr/>
          </p:nvSpPr>
          <p:spPr bwMode="auto">
            <a:xfrm>
              <a:off x="573" y="1189"/>
              <a:ext cx="4718" cy="19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9459" name="Freeform 4"/>
            <p:cNvSpPr>
              <a:spLocks/>
            </p:cNvSpPr>
            <p:nvPr/>
          </p:nvSpPr>
          <p:spPr bwMode="auto">
            <a:xfrm>
              <a:off x="3409" y="1712"/>
              <a:ext cx="777" cy="965"/>
            </a:xfrm>
            <a:custGeom>
              <a:avLst/>
              <a:gdLst>
                <a:gd name="T0" fmla="*/ 1 w 1554"/>
                <a:gd name="T1" fmla="*/ 0 h 2894"/>
                <a:gd name="T2" fmla="*/ 1 w 1554"/>
                <a:gd name="T3" fmla="*/ 0 h 2894"/>
                <a:gd name="T4" fmla="*/ 1 w 1554"/>
                <a:gd name="T5" fmla="*/ 0 h 2894"/>
                <a:gd name="T6" fmla="*/ 1 w 1554"/>
                <a:gd name="T7" fmla="*/ 0 h 2894"/>
                <a:gd name="T8" fmla="*/ 1 w 1554"/>
                <a:gd name="T9" fmla="*/ 0 h 2894"/>
                <a:gd name="T10" fmla="*/ 1 w 1554"/>
                <a:gd name="T11" fmla="*/ 0 h 2894"/>
                <a:gd name="T12" fmla="*/ 1 w 1554"/>
                <a:gd name="T13" fmla="*/ 0 h 2894"/>
                <a:gd name="T14" fmla="*/ 1 w 1554"/>
                <a:gd name="T15" fmla="*/ 0 h 2894"/>
                <a:gd name="T16" fmla="*/ 1 w 1554"/>
                <a:gd name="T17" fmla="*/ 0 h 2894"/>
                <a:gd name="T18" fmla="*/ 1 w 1554"/>
                <a:gd name="T19" fmla="*/ 0 h 2894"/>
                <a:gd name="T20" fmla="*/ 1 w 1554"/>
                <a:gd name="T21" fmla="*/ 0 h 2894"/>
                <a:gd name="T22" fmla="*/ 1 w 1554"/>
                <a:gd name="T23" fmla="*/ 0 h 2894"/>
                <a:gd name="T24" fmla="*/ 1 w 1554"/>
                <a:gd name="T25" fmla="*/ 0 h 2894"/>
                <a:gd name="T26" fmla="*/ 1 w 1554"/>
                <a:gd name="T27" fmla="*/ 0 h 2894"/>
                <a:gd name="T28" fmla="*/ 1 w 1554"/>
                <a:gd name="T29" fmla="*/ 0 h 2894"/>
                <a:gd name="T30" fmla="*/ 1 w 1554"/>
                <a:gd name="T31" fmla="*/ 0 h 2894"/>
                <a:gd name="T32" fmla="*/ 1 w 1554"/>
                <a:gd name="T33" fmla="*/ 0 h 2894"/>
                <a:gd name="T34" fmla="*/ 1 w 1554"/>
                <a:gd name="T35" fmla="*/ 0 h 2894"/>
                <a:gd name="T36" fmla="*/ 1 w 1554"/>
                <a:gd name="T37" fmla="*/ 0 h 2894"/>
                <a:gd name="T38" fmla="*/ 1 w 1554"/>
                <a:gd name="T39" fmla="*/ 0 h 2894"/>
                <a:gd name="T40" fmla="*/ 1 w 1554"/>
                <a:gd name="T41" fmla="*/ 0 h 2894"/>
                <a:gd name="T42" fmla="*/ 1 w 1554"/>
                <a:gd name="T43" fmla="*/ 0 h 2894"/>
                <a:gd name="T44" fmla="*/ 1 w 1554"/>
                <a:gd name="T45" fmla="*/ 0 h 2894"/>
                <a:gd name="T46" fmla="*/ 1 w 1554"/>
                <a:gd name="T47" fmla="*/ 0 h 2894"/>
                <a:gd name="T48" fmla="*/ 1 w 1554"/>
                <a:gd name="T49" fmla="*/ 0 h 2894"/>
                <a:gd name="T50" fmla="*/ 1 w 1554"/>
                <a:gd name="T51" fmla="*/ 0 h 2894"/>
                <a:gd name="T52" fmla="*/ 1 w 1554"/>
                <a:gd name="T53" fmla="*/ 0 h 2894"/>
                <a:gd name="T54" fmla="*/ 1 w 1554"/>
                <a:gd name="T55" fmla="*/ 0 h 2894"/>
                <a:gd name="T56" fmla="*/ 1 w 1554"/>
                <a:gd name="T57" fmla="*/ 0 h 2894"/>
                <a:gd name="T58" fmla="*/ 1 w 1554"/>
                <a:gd name="T59" fmla="*/ 0 h 2894"/>
                <a:gd name="T60" fmla="*/ 1 w 1554"/>
                <a:gd name="T61" fmla="*/ 0 h 2894"/>
                <a:gd name="T62" fmla="*/ 1 w 1554"/>
                <a:gd name="T63" fmla="*/ 0 h 2894"/>
                <a:gd name="T64" fmla="*/ 1 w 1554"/>
                <a:gd name="T65" fmla="*/ 0 h 2894"/>
                <a:gd name="T66" fmla="*/ 0 w 1554"/>
                <a:gd name="T67" fmla="*/ 0 h 2894"/>
                <a:gd name="T68" fmla="*/ 1 w 1554"/>
                <a:gd name="T69" fmla="*/ 0 h 2894"/>
                <a:gd name="T70" fmla="*/ 1 w 1554"/>
                <a:gd name="T71" fmla="*/ 0 h 2894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1554"/>
                <a:gd name="T109" fmla="*/ 0 h 2894"/>
                <a:gd name="T110" fmla="*/ 1554 w 1554"/>
                <a:gd name="T111" fmla="*/ 2894 h 2894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1554" h="2894">
                  <a:moveTo>
                    <a:pt x="1486" y="2887"/>
                  </a:moveTo>
                  <a:lnTo>
                    <a:pt x="1515" y="2876"/>
                  </a:lnTo>
                  <a:lnTo>
                    <a:pt x="1535" y="2838"/>
                  </a:lnTo>
                  <a:lnTo>
                    <a:pt x="1554" y="2707"/>
                  </a:lnTo>
                  <a:lnTo>
                    <a:pt x="1554" y="2665"/>
                  </a:lnTo>
                  <a:lnTo>
                    <a:pt x="1553" y="2618"/>
                  </a:lnTo>
                  <a:lnTo>
                    <a:pt x="1547" y="2519"/>
                  </a:lnTo>
                  <a:lnTo>
                    <a:pt x="1517" y="2295"/>
                  </a:lnTo>
                  <a:lnTo>
                    <a:pt x="1424" y="1841"/>
                  </a:lnTo>
                  <a:lnTo>
                    <a:pt x="1323" y="1529"/>
                  </a:lnTo>
                  <a:lnTo>
                    <a:pt x="1284" y="1492"/>
                  </a:lnTo>
                  <a:lnTo>
                    <a:pt x="1237" y="1467"/>
                  </a:lnTo>
                  <a:lnTo>
                    <a:pt x="1028" y="1373"/>
                  </a:lnTo>
                  <a:lnTo>
                    <a:pt x="976" y="1323"/>
                  </a:lnTo>
                  <a:lnTo>
                    <a:pt x="939" y="1245"/>
                  </a:lnTo>
                  <a:lnTo>
                    <a:pt x="923" y="1193"/>
                  </a:lnTo>
                  <a:lnTo>
                    <a:pt x="924" y="1170"/>
                  </a:lnTo>
                  <a:lnTo>
                    <a:pt x="933" y="1137"/>
                  </a:lnTo>
                  <a:lnTo>
                    <a:pt x="1020" y="953"/>
                  </a:lnTo>
                  <a:lnTo>
                    <a:pt x="1055" y="848"/>
                  </a:lnTo>
                  <a:lnTo>
                    <a:pt x="1071" y="786"/>
                  </a:lnTo>
                  <a:lnTo>
                    <a:pt x="1077" y="739"/>
                  </a:lnTo>
                  <a:lnTo>
                    <a:pt x="1077" y="702"/>
                  </a:lnTo>
                  <a:lnTo>
                    <a:pt x="1077" y="677"/>
                  </a:lnTo>
                  <a:lnTo>
                    <a:pt x="1076" y="647"/>
                  </a:lnTo>
                  <a:lnTo>
                    <a:pt x="1067" y="507"/>
                  </a:lnTo>
                  <a:lnTo>
                    <a:pt x="1035" y="280"/>
                  </a:lnTo>
                  <a:lnTo>
                    <a:pt x="941" y="128"/>
                  </a:lnTo>
                  <a:lnTo>
                    <a:pt x="830" y="4"/>
                  </a:lnTo>
                  <a:lnTo>
                    <a:pt x="814" y="0"/>
                  </a:lnTo>
                  <a:lnTo>
                    <a:pt x="792" y="0"/>
                  </a:lnTo>
                  <a:lnTo>
                    <a:pt x="749" y="16"/>
                  </a:lnTo>
                  <a:lnTo>
                    <a:pt x="723" y="39"/>
                  </a:lnTo>
                  <a:lnTo>
                    <a:pt x="720" y="48"/>
                  </a:lnTo>
                  <a:lnTo>
                    <a:pt x="729" y="58"/>
                  </a:lnTo>
                  <a:lnTo>
                    <a:pt x="700" y="23"/>
                  </a:lnTo>
                  <a:lnTo>
                    <a:pt x="664" y="6"/>
                  </a:lnTo>
                  <a:lnTo>
                    <a:pt x="646" y="3"/>
                  </a:lnTo>
                  <a:lnTo>
                    <a:pt x="630" y="13"/>
                  </a:lnTo>
                  <a:lnTo>
                    <a:pt x="543" y="110"/>
                  </a:lnTo>
                  <a:lnTo>
                    <a:pt x="462" y="224"/>
                  </a:lnTo>
                  <a:lnTo>
                    <a:pt x="452" y="417"/>
                  </a:lnTo>
                  <a:lnTo>
                    <a:pt x="452" y="540"/>
                  </a:lnTo>
                  <a:lnTo>
                    <a:pt x="448" y="621"/>
                  </a:lnTo>
                  <a:lnTo>
                    <a:pt x="432" y="660"/>
                  </a:lnTo>
                  <a:lnTo>
                    <a:pt x="418" y="703"/>
                  </a:lnTo>
                  <a:lnTo>
                    <a:pt x="418" y="728"/>
                  </a:lnTo>
                  <a:lnTo>
                    <a:pt x="416" y="750"/>
                  </a:lnTo>
                  <a:lnTo>
                    <a:pt x="416" y="773"/>
                  </a:lnTo>
                  <a:lnTo>
                    <a:pt x="416" y="806"/>
                  </a:lnTo>
                  <a:lnTo>
                    <a:pt x="452" y="875"/>
                  </a:lnTo>
                  <a:lnTo>
                    <a:pt x="489" y="946"/>
                  </a:lnTo>
                  <a:lnTo>
                    <a:pt x="538" y="1069"/>
                  </a:lnTo>
                  <a:lnTo>
                    <a:pt x="553" y="1132"/>
                  </a:lnTo>
                  <a:lnTo>
                    <a:pt x="550" y="1163"/>
                  </a:lnTo>
                  <a:lnTo>
                    <a:pt x="552" y="1187"/>
                  </a:lnTo>
                  <a:lnTo>
                    <a:pt x="553" y="1225"/>
                  </a:lnTo>
                  <a:lnTo>
                    <a:pt x="547" y="1259"/>
                  </a:lnTo>
                  <a:lnTo>
                    <a:pt x="530" y="1285"/>
                  </a:lnTo>
                  <a:lnTo>
                    <a:pt x="478" y="1330"/>
                  </a:lnTo>
                  <a:lnTo>
                    <a:pt x="423" y="1372"/>
                  </a:lnTo>
                  <a:lnTo>
                    <a:pt x="327" y="1375"/>
                  </a:lnTo>
                  <a:lnTo>
                    <a:pt x="211" y="1398"/>
                  </a:lnTo>
                  <a:lnTo>
                    <a:pt x="90" y="1490"/>
                  </a:lnTo>
                  <a:lnTo>
                    <a:pt x="56" y="1622"/>
                  </a:lnTo>
                  <a:lnTo>
                    <a:pt x="33" y="1763"/>
                  </a:lnTo>
                  <a:lnTo>
                    <a:pt x="4" y="2369"/>
                  </a:lnTo>
                  <a:lnTo>
                    <a:pt x="0" y="2852"/>
                  </a:lnTo>
                  <a:lnTo>
                    <a:pt x="471" y="2886"/>
                  </a:lnTo>
                  <a:lnTo>
                    <a:pt x="948" y="2894"/>
                  </a:lnTo>
                  <a:lnTo>
                    <a:pt x="1213" y="2894"/>
                  </a:lnTo>
                  <a:lnTo>
                    <a:pt x="1486" y="2887"/>
                  </a:lnTo>
                  <a:close/>
                </a:path>
              </a:pathLst>
            </a:custGeom>
            <a:solidFill>
              <a:srgbClr val="6E6E6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9460" name="Freeform 5"/>
            <p:cNvSpPr>
              <a:spLocks/>
            </p:cNvSpPr>
            <p:nvPr/>
          </p:nvSpPr>
          <p:spPr bwMode="auto">
            <a:xfrm>
              <a:off x="4205" y="1742"/>
              <a:ext cx="789" cy="940"/>
            </a:xfrm>
            <a:custGeom>
              <a:avLst/>
              <a:gdLst>
                <a:gd name="T0" fmla="*/ 1 w 1577"/>
                <a:gd name="T1" fmla="*/ 0 h 2821"/>
                <a:gd name="T2" fmla="*/ 0 w 1577"/>
                <a:gd name="T3" fmla="*/ 0 h 2821"/>
                <a:gd name="T4" fmla="*/ 1 w 1577"/>
                <a:gd name="T5" fmla="*/ 0 h 2821"/>
                <a:gd name="T6" fmla="*/ 1 w 1577"/>
                <a:gd name="T7" fmla="*/ 0 h 2821"/>
                <a:gd name="T8" fmla="*/ 1 w 1577"/>
                <a:gd name="T9" fmla="*/ 0 h 2821"/>
                <a:gd name="T10" fmla="*/ 1 w 1577"/>
                <a:gd name="T11" fmla="*/ 0 h 2821"/>
                <a:gd name="T12" fmla="*/ 1 w 1577"/>
                <a:gd name="T13" fmla="*/ 0 h 2821"/>
                <a:gd name="T14" fmla="*/ 1 w 1577"/>
                <a:gd name="T15" fmla="*/ 0 h 2821"/>
                <a:gd name="T16" fmla="*/ 1 w 1577"/>
                <a:gd name="T17" fmla="*/ 0 h 2821"/>
                <a:gd name="T18" fmla="*/ 1 w 1577"/>
                <a:gd name="T19" fmla="*/ 0 h 2821"/>
                <a:gd name="T20" fmla="*/ 1 w 1577"/>
                <a:gd name="T21" fmla="*/ 0 h 2821"/>
                <a:gd name="T22" fmla="*/ 1 w 1577"/>
                <a:gd name="T23" fmla="*/ 0 h 2821"/>
                <a:gd name="T24" fmla="*/ 1 w 1577"/>
                <a:gd name="T25" fmla="*/ 0 h 2821"/>
                <a:gd name="T26" fmla="*/ 1 w 1577"/>
                <a:gd name="T27" fmla="*/ 0 h 2821"/>
                <a:gd name="T28" fmla="*/ 1 w 1577"/>
                <a:gd name="T29" fmla="*/ 0 h 2821"/>
                <a:gd name="T30" fmla="*/ 1 w 1577"/>
                <a:gd name="T31" fmla="*/ 0 h 2821"/>
                <a:gd name="T32" fmla="*/ 1 w 1577"/>
                <a:gd name="T33" fmla="*/ 0 h 2821"/>
                <a:gd name="T34" fmla="*/ 1 w 1577"/>
                <a:gd name="T35" fmla="*/ 0 h 2821"/>
                <a:gd name="T36" fmla="*/ 1 w 1577"/>
                <a:gd name="T37" fmla="*/ 0 h 2821"/>
                <a:gd name="T38" fmla="*/ 1 w 1577"/>
                <a:gd name="T39" fmla="*/ 0 h 2821"/>
                <a:gd name="T40" fmla="*/ 1 w 1577"/>
                <a:gd name="T41" fmla="*/ 0 h 2821"/>
                <a:gd name="T42" fmla="*/ 1 w 1577"/>
                <a:gd name="T43" fmla="*/ 0 h 2821"/>
                <a:gd name="T44" fmla="*/ 1 w 1577"/>
                <a:gd name="T45" fmla="*/ 0 h 2821"/>
                <a:gd name="T46" fmla="*/ 1 w 1577"/>
                <a:gd name="T47" fmla="*/ 0 h 2821"/>
                <a:gd name="T48" fmla="*/ 1 w 1577"/>
                <a:gd name="T49" fmla="*/ 0 h 2821"/>
                <a:gd name="T50" fmla="*/ 1 w 1577"/>
                <a:gd name="T51" fmla="*/ 0 h 2821"/>
                <a:gd name="T52" fmla="*/ 1 w 1577"/>
                <a:gd name="T53" fmla="*/ 0 h 2821"/>
                <a:gd name="T54" fmla="*/ 1 w 1577"/>
                <a:gd name="T55" fmla="*/ 0 h 2821"/>
                <a:gd name="T56" fmla="*/ 1 w 1577"/>
                <a:gd name="T57" fmla="*/ 0 h 2821"/>
                <a:gd name="T58" fmla="*/ 1 w 1577"/>
                <a:gd name="T59" fmla="*/ 0 h 2821"/>
                <a:gd name="T60" fmla="*/ 1 w 1577"/>
                <a:gd name="T61" fmla="*/ 0 h 2821"/>
                <a:gd name="T62" fmla="*/ 1 w 1577"/>
                <a:gd name="T63" fmla="*/ 0 h 2821"/>
                <a:gd name="T64" fmla="*/ 1 w 1577"/>
                <a:gd name="T65" fmla="*/ 0 h 2821"/>
                <a:gd name="T66" fmla="*/ 1 w 1577"/>
                <a:gd name="T67" fmla="*/ 0 h 2821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1577"/>
                <a:gd name="T103" fmla="*/ 0 h 2821"/>
                <a:gd name="T104" fmla="*/ 1577 w 1577"/>
                <a:gd name="T105" fmla="*/ 2821 h 2821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1577" h="2821">
                  <a:moveTo>
                    <a:pt x="31" y="2790"/>
                  </a:moveTo>
                  <a:lnTo>
                    <a:pt x="17" y="2757"/>
                  </a:lnTo>
                  <a:lnTo>
                    <a:pt x="7" y="2669"/>
                  </a:lnTo>
                  <a:lnTo>
                    <a:pt x="0" y="2396"/>
                  </a:lnTo>
                  <a:lnTo>
                    <a:pt x="14" y="1941"/>
                  </a:lnTo>
                  <a:lnTo>
                    <a:pt x="31" y="1831"/>
                  </a:lnTo>
                  <a:lnTo>
                    <a:pt x="60" y="1732"/>
                  </a:lnTo>
                  <a:lnTo>
                    <a:pt x="188" y="1521"/>
                  </a:lnTo>
                  <a:lnTo>
                    <a:pt x="260" y="1485"/>
                  </a:lnTo>
                  <a:lnTo>
                    <a:pt x="300" y="1463"/>
                  </a:lnTo>
                  <a:lnTo>
                    <a:pt x="319" y="1434"/>
                  </a:lnTo>
                  <a:lnTo>
                    <a:pt x="310" y="1405"/>
                  </a:lnTo>
                  <a:lnTo>
                    <a:pt x="291" y="1371"/>
                  </a:lnTo>
                  <a:lnTo>
                    <a:pt x="261" y="1306"/>
                  </a:lnTo>
                  <a:lnTo>
                    <a:pt x="261" y="1278"/>
                  </a:lnTo>
                  <a:lnTo>
                    <a:pt x="267" y="1246"/>
                  </a:lnTo>
                  <a:lnTo>
                    <a:pt x="288" y="1174"/>
                  </a:lnTo>
                  <a:lnTo>
                    <a:pt x="327" y="1041"/>
                  </a:lnTo>
                  <a:lnTo>
                    <a:pt x="331" y="894"/>
                  </a:lnTo>
                  <a:lnTo>
                    <a:pt x="331" y="855"/>
                  </a:lnTo>
                  <a:lnTo>
                    <a:pt x="331" y="835"/>
                  </a:lnTo>
                  <a:lnTo>
                    <a:pt x="330" y="813"/>
                  </a:lnTo>
                  <a:lnTo>
                    <a:pt x="327" y="745"/>
                  </a:lnTo>
                  <a:lnTo>
                    <a:pt x="305" y="612"/>
                  </a:lnTo>
                  <a:lnTo>
                    <a:pt x="294" y="542"/>
                  </a:lnTo>
                  <a:lnTo>
                    <a:pt x="291" y="510"/>
                  </a:lnTo>
                  <a:lnTo>
                    <a:pt x="290" y="482"/>
                  </a:lnTo>
                  <a:lnTo>
                    <a:pt x="319" y="329"/>
                  </a:lnTo>
                  <a:lnTo>
                    <a:pt x="372" y="185"/>
                  </a:lnTo>
                  <a:lnTo>
                    <a:pt x="455" y="74"/>
                  </a:lnTo>
                  <a:lnTo>
                    <a:pt x="508" y="25"/>
                  </a:lnTo>
                  <a:lnTo>
                    <a:pt x="556" y="0"/>
                  </a:lnTo>
                  <a:lnTo>
                    <a:pt x="584" y="10"/>
                  </a:lnTo>
                  <a:lnTo>
                    <a:pt x="614" y="29"/>
                  </a:lnTo>
                  <a:lnTo>
                    <a:pt x="696" y="75"/>
                  </a:lnTo>
                  <a:lnTo>
                    <a:pt x="725" y="64"/>
                  </a:lnTo>
                  <a:lnTo>
                    <a:pt x="756" y="55"/>
                  </a:lnTo>
                  <a:lnTo>
                    <a:pt x="801" y="87"/>
                  </a:lnTo>
                  <a:lnTo>
                    <a:pt x="852" y="144"/>
                  </a:lnTo>
                  <a:lnTo>
                    <a:pt x="931" y="274"/>
                  </a:lnTo>
                  <a:lnTo>
                    <a:pt x="979" y="420"/>
                  </a:lnTo>
                  <a:lnTo>
                    <a:pt x="1015" y="581"/>
                  </a:lnTo>
                  <a:lnTo>
                    <a:pt x="1058" y="900"/>
                  </a:lnTo>
                  <a:lnTo>
                    <a:pt x="1065" y="1150"/>
                  </a:lnTo>
                  <a:lnTo>
                    <a:pt x="1070" y="1236"/>
                  </a:lnTo>
                  <a:lnTo>
                    <a:pt x="1072" y="1284"/>
                  </a:lnTo>
                  <a:lnTo>
                    <a:pt x="1072" y="1306"/>
                  </a:lnTo>
                  <a:lnTo>
                    <a:pt x="1071" y="1326"/>
                  </a:lnTo>
                  <a:lnTo>
                    <a:pt x="1064" y="1358"/>
                  </a:lnTo>
                  <a:lnTo>
                    <a:pt x="1058" y="1392"/>
                  </a:lnTo>
                  <a:lnTo>
                    <a:pt x="1073" y="1423"/>
                  </a:lnTo>
                  <a:lnTo>
                    <a:pt x="1103" y="1454"/>
                  </a:lnTo>
                  <a:lnTo>
                    <a:pt x="1163" y="1501"/>
                  </a:lnTo>
                  <a:lnTo>
                    <a:pt x="1307" y="1616"/>
                  </a:lnTo>
                  <a:lnTo>
                    <a:pt x="1563" y="2106"/>
                  </a:lnTo>
                  <a:lnTo>
                    <a:pt x="1571" y="2210"/>
                  </a:lnTo>
                  <a:lnTo>
                    <a:pt x="1564" y="2226"/>
                  </a:lnTo>
                  <a:lnTo>
                    <a:pt x="1563" y="2256"/>
                  </a:lnTo>
                  <a:lnTo>
                    <a:pt x="1563" y="2281"/>
                  </a:lnTo>
                  <a:lnTo>
                    <a:pt x="1563" y="2315"/>
                  </a:lnTo>
                  <a:lnTo>
                    <a:pt x="1574" y="2617"/>
                  </a:lnTo>
                  <a:lnTo>
                    <a:pt x="1577" y="2751"/>
                  </a:lnTo>
                  <a:lnTo>
                    <a:pt x="1577" y="2775"/>
                  </a:lnTo>
                  <a:lnTo>
                    <a:pt x="1576" y="2793"/>
                  </a:lnTo>
                  <a:lnTo>
                    <a:pt x="1570" y="2809"/>
                  </a:lnTo>
                  <a:lnTo>
                    <a:pt x="763" y="2821"/>
                  </a:lnTo>
                  <a:lnTo>
                    <a:pt x="366" y="2816"/>
                  </a:lnTo>
                  <a:lnTo>
                    <a:pt x="31" y="2790"/>
                  </a:lnTo>
                  <a:close/>
                </a:path>
              </a:pathLst>
            </a:custGeom>
            <a:solidFill>
              <a:srgbClr val="6E6E6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9461" name="Freeform 6"/>
            <p:cNvSpPr>
              <a:spLocks/>
            </p:cNvSpPr>
            <p:nvPr/>
          </p:nvSpPr>
          <p:spPr bwMode="auto">
            <a:xfrm>
              <a:off x="3800" y="1869"/>
              <a:ext cx="946" cy="925"/>
            </a:xfrm>
            <a:custGeom>
              <a:avLst/>
              <a:gdLst>
                <a:gd name="T0" fmla="*/ 0 w 1891"/>
                <a:gd name="T1" fmla="*/ 0 h 2775"/>
                <a:gd name="T2" fmla="*/ 1 w 1891"/>
                <a:gd name="T3" fmla="*/ 0 h 2775"/>
                <a:gd name="T4" fmla="*/ 1 w 1891"/>
                <a:gd name="T5" fmla="*/ 0 h 2775"/>
                <a:gd name="T6" fmla="*/ 1 w 1891"/>
                <a:gd name="T7" fmla="*/ 0 h 2775"/>
                <a:gd name="T8" fmla="*/ 1 w 1891"/>
                <a:gd name="T9" fmla="*/ 0 h 2775"/>
                <a:gd name="T10" fmla="*/ 1 w 1891"/>
                <a:gd name="T11" fmla="*/ 0 h 2775"/>
                <a:gd name="T12" fmla="*/ 1 w 1891"/>
                <a:gd name="T13" fmla="*/ 0 h 2775"/>
                <a:gd name="T14" fmla="*/ 1 w 1891"/>
                <a:gd name="T15" fmla="*/ 0 h 2775"/>
                <a:gd name="T16" fmla="*/ 1 w 1891"/>
                <a:gd name="T17" fmla="*/ 0 h 2775"/>
                <a:gd name="T18" fmla="*/ 1 w 1891"/>
                <a:gd name="T19" fmla="*/ 0 h 2775"/>
                <a:gd name="T20" fmla="*/ 1 w 1891"/>
                <a:gd name="T21" fmla="*/ 0 h 2775"/>
                <a:gd name="T22" fmla="*/ 1 w 1891"/>
                <a:gd name="T23" fmla="*/ 0 h 2775"/>
                <a:gd name="T24" fmla="*/ 1 w 1891"/>
                <a:gd name="T25" fmla="*/ 0 h 2775"/>
                <a:gd name="T26" fmla="*/ 1 w 1891"/>
                <a:gd name="T27" fmla="*/ 0 h 2775"/>
                <a:gd name="T28" fmla="*/ 1 w 1891"/>
                <a:gd name="T29" fmla="*/ 0 h 2775"/>
                <a:gd name="T30" fmla="*/ 1 w 1891"/>
                <a:gd name="T31" fmla="*/ 0 h 2775"/>
                <a:gd name="T32" fmla="*/ 1 w 1891"/>
                <a:gd name="T33" fmla="*/ 0 h 2775"/>
                <a:gd name="T34" fmla="*/ 1 w 1891"/>
                <a:gd name="T35" fmla="*/ 0 h 2775"/>
                <a:gd name="T36" fmla="*/ 1 w 1891"/>
                <a:gd name="T37" fmla="*/ 0 h 2775"/>
                <a:gd name="T38" fmla="*/ 1 w 1891"/>
                <a:gd name="T39" fmla="*/ 0 h 2775"/>
                <a:gd name="T40" fmla="*/ 1 w 1891"/>
                <a:gd name="T41" fmla="*/ 0 h 2775"/>
                <a:gd name="T42" fmla="*/ 1 w 1891"/>
                <a:gd name="T43" fmla="*/ 0 h 2775"/>
                <a:gd name="T44" fmla="*/ 1 w 1891"/>
                <a:gd name="T45" fmla="*/ 0 h 2775"/>
                <a:gd name="T46" fmla="*/ 1 w 1891"/>
                <a:gd name="T47" fmla="*/ 0 h 2775"/>
                <a:gd name="T48" fmla="*/ 1 w 1891"/>
                <a:gd name="T49" fmla="*/ 0 h 2775"/>
                <a:gd name="T50" fmla="*/ 1 w 1891"/>
                <a:gd name="T51" fmla="*/ 0 h 2775"/>
                <a:gd name="T52" fmla="*/ 1 w 1891"/>
                <a:gd name="T53" fmla="*/ 0 h 2775"/>
                <a:gd name="T54" fmla="*/ 1 w 1891"/>
                <a:gd name="T55" fmla="*/ 0 h 2775"/>
                <a:gd name="T56" fmla="*/ 1 w 1891"/>
                <a:gd name="T57" fmla="*/ 0 h 2775"/>
                <a:gd name="T58" fmla="*/ 1 w 1891"/>
                <a:gd name="T59" fmla="*/ 0 h 2775"/>
                <a:gd name="T60" fmla="*/ 1 w 1891"/>
                <a:gd name="T61" fmla="*/ 0 h 2775"/>
                <a:gd name="T62" fmla="*/ 1 w 1891"/>
                <a:gd name="T63" fmla="*/ 0 h 2775"/>
                <a:gd name="T64" fmla="*/ 1 w 1891"/>
                <a:gd name="T65" fmla="*/ 0 h 2775"/>
                <a:gd name="T66" fmla="*/ 1 w 1891"/>
                <a:gd name="T67" fmla="*/ 0 h 2775"/>
                <a:gd name="T68" fmla="*/ 1 w 1891"/>
                <a:gd name="T69" fmla="*/ 0 h 2775"/>
                <a:gd name="T70" fmla="*/ 1 w 1891"/>
                <a:gd name="T71" fmla="*/ 0 h 2775"/>
                <a:gd name="T72" fmla="*/ 1 w 1891"/>
                <a:gd name="T73" fmla="*/ 0 h 2775"/>
                <a:gd name="T74" fmla="*/ 0 w 1891"/>
                <a:gd name="T75" fmla="*/ 0 h 2775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1891"/>
                <a:gd name="T115" fmla="*/ 0 h 2775"/>
                <a:gd name="T116" fmla="*/ 1891 w 1891"/>
                <a:gd name="T117" fmla="*/ 2775 h 2775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1891" h="2775">
                  <a:moveTo>
                    <a:pt x="0" y="2723"/>
                  </a:moveTo>
                  <a:lnTo>
                    <a:pt x="86" y="1843"/>
                  </a:lnTo>
                  <a:lnTo>
                    <a:pt x="136" y="1713"/>
                  </a:lnTo>
                  <a:lnTo>
                    <a:pt x="212" y="1528"/>
                  </a:lnTo>
                  <a:lnTo>
                    <a:pt x="301" y="1508"/>
                  </a:lnTo>
                  <a:lnTo>
                    <a:pt x="477" y="1473"/>
                  </a:lnTo>
                  <a:lnTo>
                    <a:pt x="562" y="1426"/>
                  </a:lnTo>
                  <a:lnTo>
                    <a:pt x="633" y="1368"/>
                  </a:lnTo>
                  <a:lnTo>
                    <a:pt x="660" y="1209"/>
                  </a:lnTo>
                  <a:lnTo>
                    <a:pt x="575" y="997"/>
                  </a:lnTo>
                  <a:lnTo>
                    <a:pt x="519" y="978"/>
                  </a:lnTo>
                  <a:lnTo>
                    <a:pt x="468" y="748"/>
                  </a:lnTo>
                  <a:lnTo>
                    <a:pt x="503" y="689"/>
                  </a:lnTo>
                  <a:lnTo>
                    <a:pt x="487" y="462"/>
                  </a:lnTo>
                  <a:lnTo>
                    <a:pt x="493" y="249"/>
                  </a:lnTo>
                  <a:lnTo>
                    <a:pt x="554" y="165"/>
                  </a:lnTo>
                  <a:lnTo>
                    <a:pt x="679" y="21"/>
                  </a:lnTo>
                  <a:lnTo>
                    <a:pt x="779" y="0"/>
                  </a:lnTo>
                  <a:lnTo>
                    <a:pt x="910" y="0"/>
                  </a:lnTo>
                  <a:lnTo>
                    <a:pt x="1012" y="58"/>
                  </a:lnTo>
                  <a:lnTo>
                    <a:pt x="1097" y="165"/>
                  </a:lnTo>
                  <a:lnTo>
                    <a:pt x="1154" y="341"/>
                  </a:lnTo>
                  <a:lnTo>
                    <a:pt x="1167" y="496"/>
                  </a:lnTo>
                  <a:lnTo>
                    <a:pt x="1167" y="629"/>
                  </a:lnTo>
                  <a:lnTo>
                    <a:pt x="1220" y="652"/>
                  </a:lnTo>
                  <a:lnTo>
                    <a:pt x="1202" y="865"/>
                  </a:lnTo>
                  <a:lnTo>
                    <a:pt x="1130" y="903"/>
                  </a:lnTo>
                  <a:lnTo>
                    <a:pt x="1112" y="1033"/>
                  </a:lnTo>
                  <a:lnTo>
                    <a:pt x="1086" y="1179"/>
                  </a:lnTo>
                  <a:lnTo>
                    <a:pt x="1104" y="1293"/>
                  </a:lnTo>
                  <a:lnTo>
                    <a:pt x="1197" y="1368"/>
                  </a:lnTo>
                  <a:lnTo>
                    <a:pt x="1321" y="1411"/>
                  </a:lnTo>
                  <a:lnTo>
                    <a:pt x="1497" y="1448"/>
                  </a:lnTo>
                  <a:lnTo>
                    <a:pt x="1620" y="1459"/>
                  </a:lnTo>
                  <a:lnTo>
                    <a:pt x="1687" y="1579"/>
                  </a:lnTo>
                  <a:lnTo>
                    <a:pt x="1738" y="1687"/>
                  </a:lnTo>
                  <a:lnTo>
                    <a:pt x="1891" y="2775"/>
                  </a:lnTo>
                  <a:lnTo>
                    <a:pt x="0" y="2723"/>
                  </a:lnTo>
                  <a:close/>
                </a:path>
              </a:pathLst>
            </a:custGeom>
            <a:solidFill>
              <a:srgbClr val="808080"/>
            </a:solidFill>
            <a:ln w="1588">
              <a:solidFill>
                <a:srgbClr val="919191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9462" name="Freeform 7"/>
            <p:cNvSpPr>
              <a:spLocks/>
            </p:cNvSpPr>
            <p:nvPr/>
          </p:nvSpPr>
          <p:spPr bwMode="auto">
            <a:xfrm>
              <a:off x="1544" y="1762"/>
              <a:ext cx="739" cy="982"/>
            </a:xfrm>
            <a:custGeom>
              <a:avLst/>
              <a:gdLst>
                <a:gd name="T0" fmla="*/ 0 w 1479"/>
                <a:gd name="T1" fmla="*/ 0 h 2946"/>
                <a:gd name="T2" fmla="*/ 0 w 1479"/>
                <a:gd name="T3" fmla="*/ 0 h 2946"/>
                <a:gd name="T4" fmla="*/ 0 w 1479"/>
                <a:gd name="T5" fmla="*/ 0 h 2946"/>
                <a:gd name="T6" fmla="*/ 0 w 1479"/>
                <a:gd name="T7" fmla="*/ 0 h 2946"/>
                <a:gd name="T8" fmla="*/ 0 w 1479"/>
                <a:gd name="T9" fmla="*/ 0 h 2946"/>
                <a:gd name="T10" fmla="*/ 0 w 1479"/>
                <a:gd name="T11" fmla="*/ 0 h 2946"/>
                <a:gd name="T12" fmla="*/ 0 w 1479"/>
                <a:gd name="T13" fmla="*/ 0 h 2946"/>
                <a:gd name="T14" fmla="*/ 0 w 1479"/>
                <a:gd name="T15" fmla="*/ 0 h 2946"/>
                <a:gd name="T16" fmla="*/ 0 w 1479"/>
                <a:gd name="T17" fmla="*/ 0 h 2946"/>
                <a:gd name="T18" fmla="*/ 0 w 1479"/>
                <a:gd name="T19" fmla="*/ 0 h 2946"/>
                <a:gd name="T20" fmla="*/ 0 w 1479"/>
                <a:gd name="T21" fmla="*/ 0 h 2946"/>
                <a:gd name="T22" fmla="*/ 0 w 1479"/>
                <a:gd name="T23" fmla="*/ 0 h 2946"/>
                <a:gd name="T24" fmla="*/ 0 w 1479"/>
                <a:gd name="T25" fmla="*/ 0 h 2946"/>
                <a:gd name="T26" fmla="*/ 0 w 1479"/>
                <a:gd name="T27" fmla="*/ 0 h 2946"/>
                <a:gd name="T28" fmla="*/ 0 w 1479"/>
                <a:gd name="T29" fmla="*/ 0 h 2946"/>
                <a:gd name="T30" fmla="*/ 0 w 1479"/>
                <a:gd name="T31" fmla="*/ 0 h 2946"/>
                <a:gd name="T32" fmla="*/ 0 w 1479"/>
                <a:gd name="T33" fmla="*/ 0 h 2946"/>
                <a:gd name="T34" fmla="*/ 0 w 1479"/>
                <a:gd name="T35" fmla="*/ 0 h 2946"/>
                <a:gd name="T36" fmla="*/ 0 w 1479"/>
                <a:gd name="T37" fmla="*/ 0 h 2946"/>
                <a:gd name="T38" fmla="*/ 0 w 1479"/>
                <a:gd name="T39" fmla="*/ 0 h 2946"/>
                <a:gd name="T40" fmla="*/ 0 w 1479"/>
                <a:gd name="T41" fmla="*/ 0 h 2946"/>
                <a:gd name="T42" fmla="*/ 0 w 1479"/>
                <a:gd name="T43" fmla="*/ 0 h 2946"/>
                <a:gd name="T44" fmla="*/ 0 w 1479"/>
                <a:gd name="T45" fmla="*/ 0 h 2946"/>
                <a:gd name="T46" fmla="*/ 0 w 1479"/>
                <a:gd name="T47" fmla="*/ 0 h 2946"/>
                <a:gd name="T48" fmla="*/ 0 w 1479"/>
                <a:gd name="T49" fmla="*/ 0 h 2946"/>
                <a:gd name="T50" fmla="*/ 0 w 1479"/>
                <a:gd name="T51" fmla="*/ 0 h 2946"/>
                <a:gd name="T52" fmla="*/ 0 w 1479"/>
                <a:gd name="T53" fmla="*/ 0 h 2946"/>
                <a:gd name="T54" fmla="*/ 0 w 1479"/>
                <a:gd name="T55" fmla="*/ 0 h 2946"/>
                <a:gd name="T56" fmla="*/ 0 w 1479"/>
                <a:gd name="T57" fmla="*/ 0 h 2946"/>
                <a:gd name="T58" fmla="*/ 0 w 1479"/>
                <a:gd name="T59" fmla="*/ 0 h 2946"/>
                <a:gd name="T60" fmla="*/ 0 w 1479"/>
                <a:gd name="T61" fmla="*/ 0 h 2946"/>
                <a:gd name="T62" fmla="*/ 0 w 1479"/>
                <a:gd name="T63" fmla="*/ 0 h 2946"/>
                <a:gd name="T64" fmla="*/ 0 w 1479"/>
                <a:gd name="T65" fmla="*/ 0 h 2946"/>
                <a:gd name="T66" fmla="*/ 0 w 1479"/>
                <a:gd name="T67" fmla="*/ 0 h 2946"/>
                <a:gd name="T68" fmla="*/ 0 w 1479"/>
                <a:gd name="T69" fmla="*/ 0 h 2946"/>
                <a:gd name="T70" fmla="*/ 0 w 1479"/>
                <a:gd name="T71" fmla="*/ 0 h 2946"/>
                <a:gd name="T72" fmla="*/ 0 w 1479"/>
                <a:gd name="T73" fmla="*/ 0 h 2946"/>
                <a:gd name="T74" fmla="*/ 0 w 1479"/>
                <a:gd name="T75" fmla="*/ 0 h 2946"/>
                <a:gd name="T76" fmla="*/ 0 w 1479"/>
                <a:gd name="T77" fmla="*/ 0 h 294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1479"/>
                <a:gd name="T118" fmla="*/ 0 h 2946"/>
                <a:gd name="T119" fmla="*/ 1479 w 1479"/>
                <a:gd name="T120" fmla="*/ 2946 h 2946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1479" h="2946">
                  <a:moveTo>
                    <a:pt x="0" y="2946"/>
                  </a:moveTo>
                  <a:lnTo>
                    <a:pt x="20" y="1832"/>
                  </a:lnTo>
                  <a:lnTo>
                    <a:pt x="78" y="1502"/>
                  </a:lnTo>
                  <a:lnTo>
                    <a:pt x="195" y="1349"/>
                  </a:lnTo>
                  <a:lnTo>
                    <a:pt x="344" y="1324"/>
                  </a:lnTo>
                  <a:lnTo>
                    <a:pt x="474" y="1275"/>
                  </a:lnTo>
                  <a:lnTo>
                    <a:pt x="528" y="1167"/>
                  </a:lnTo>
                  <a:lnTo>
                    <a:pt x="532" y="1005"/>
                  </a:lnTo>
                  <a:lnTo>
                    <a:pt x="480" y="917"/>
                  </a:lnTo>
                  <a:lnTo>
                    <a:pt x="480" y="865"/>
                  </a:lnTo>
                  <a:lnTo>
                    <a:pt x="436" y="798"/>
                  </a:lnTo>
                  <a:lnTo>
                    <a:pt x="398" y="660"/>
                  </a:lnTo>
                  <a:lnTo>
                    <a:pt x="405" y="635"/>
                  </a:lnTo>
                  <a:lnTo>
                    <a:pt x="367" y="527"/>
                  </a:lnTo>
                  <a:lnTo>
                    <a:pt x="405" y="309"/>
                  </a:lnTo>
                  <a:lnTo>
                    <a:pt x="488" y="206"/>
                  </a:lnTo>
                  <a:lnTo>
                    <a:pt x="584" y="63"/>
                  </a:lnTo>
                  <a:lnTo>
                    <a:pt x="774" y="0"/>
                  </a:lnTo>
                  <a:lnTo>
                    <a:pt x="919" y="108"/>
                  </a:lnTo>
                  <a:lnTo>
                    <a:pt x="971" y="195"/>
                  </a:lnTo>
                  <a:lnTo>
                    <a:pt x="1054" y="238"/>
                  </a:lnTo>
                  <a:lnTo>
                    <a:pt x="1054" y="336"/>
                  </a:lnTo>
                  <a:lnTo>
                    <a:pt x="1063" y="391"/>
                  </a:lnTo>
                  <a:lnTo>
                    <a:pt x="1124" y="499"/>
                  </a:lnTo>
                  <a:lnTo>
                    <a:pt x="1075" y="651"/>
                  </a:lnTo>
                  <a:lnTo>
                    <a:pt x="1083" y="759"/>
                  </a:lnTo>
                  <a:lnTo>
                    <a:pt x="1038" y="865"/>
                  </a:lnTo>
                  <a:lnTo>
                    <a:pt x="1002" y="897"/>
                  </a:lnTo>
                  <a:lnTo>
                    <a:pt x="1002" y="949"/>
                  </a:lnTo>
                  <a:lnTo>
                    <a:pt x="957" y="1070"/>
                  </a:lnTo>
                  <a:lnTo>
                    <a:pt x="926" y="1167"/>
                  </a:lnTo>
                  <a:lnTo>
                    <a:pt x="1018" y="1275"/>
                  </a:lnTo>
                  <a:lnTo>
                    <a:pt x="1175" y="1380"/>
                  </a:lnTo>
                  <a:lnTo>
                    <a:pt x="1340" y="1489"/>
                  </a:lnTo>
                  <a:lnTo>
                    <a:pt x="1416" y="1617"/>
                  </a:lnTo>
                  <a:lnTo>
                    <a:pt x="1447" y="1789"/>
                  </a:lnTo>
                  <a:lnTo>
                    <a:pt x="1470" y="2052"/>
                  </a:lnTo>
                  <a:lnTo>
                    <a:pt x="1479" y="2817"/>
                  </a:lnTo>
                  <a:lnTo>
                    <a:pt x="0" y="2946"/>
                  </a:lnTo>
                  <a:close/>
                </a:path>
              </a:pathLst>
            </a:custGeom>
            <a:solidFill>
              <a:srgbClr val="6E6E6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9463" name="Freeform 8"/>
            <p:cNvSpPr>
              <a:spLocks/>
            </p:cNvSpPr>
            <p:nvPr/>
          </p:nvSpPr>
          <p:spPr bwMode="auto">
            <a:xfrm>
              <a:off x="2100" y="1704"/>
              <a:ext cx="789" cy="1031"/>
            </a:xfrm>
            <a:custGeom>
              <a:avLst/>
              <a:gdLst>
                <a:gd name="T0" fmla="*/ 1 w 1577"/>
                <a:gd name="T1" fmla="*/ 0 h 3093"/>
                <a:gd name="T2" fmla="*/ 0 w 1577"/>
                <a:gd name="T3" fmla="*/ 0 h 3093"/>
                <a:gd name="T4" fmla="*/ 1 w 1577"/>
                <a:gd name="T5" fmla="*/ 0 h 3093"/>
                <a:gd name="T6" fmla="*/ 1 w 1577"/>
                <a:gd name="T7" fmla="*/ 0 h 3093"/>
                <a:gd name="T8" fmla="*/ 1 w 1577"/>
                <a:gd name="T9" fmla="*/ 0 h 3093"/>
                <a:gd name="T10" fmla="*/ 1 w 1577"/>
                <a:gd name="T11" fmla="*/ 0 h 3093"/>
                <a:gd name="T12" fmla="*/ 1 w 1577"/>
                <a:gd name="T13" fmla="*/ 0 h 3093"/>
                <a:gd name="T14" fmla="*/ 1 w 1577"/>
                <a:gd name="T15" fmla="*/ 0 h 3093"/>
                <a:gd name="T16" fmla="*/ 1 w 1577"/>
                <a:gd name="T17" fmla="*/ 0 h 3093"/>
                <a:gd name="T18" fmla="*/ 1 w 1577"/>
                <a:gd name="T19" fmla="*/ 0 h 3093"/>
                <a:gd name="T20" fmla="*/ 1 w 1577"/>
                <a:gd name="T21" fmla="*/ 0 h 3093"/>
                <a:gd name="T22" fmla="*/ 1 w 1577"/>
                <a:gd name="T23" fmla="*/ 0 h 3093"/>
                <a:gd name="T24" fmla="*/ 1 w 1577"/>
                <a:gd name="T25" fmla="*/ 0 h 3093"/>
                <a:gd name="T26" fmla="*/ 1 w 1577"/>
                <a:gd name="T27" fmla="*/ 0 h 3093"/>
                <a:gd name="T28" fmla="*/ 1 w 1577"/>
                <a:gd name="T29" fmla="*/ 0 h 3093"/>
                <a:gd name="T30" fmla="*/ 1 w 1577"/>
                <a:gd name="T31" fmla="*/ 0 h 3093"/>
                <a:gd name="T32" fmla="*/ 1 w 1577"/>
                <a:gd name="T33" fmla="*/ 0 h 3093"/>
                <a:gd name="T34" fmla="*/ 1 w 1577"/>
                <a:gd name="T35" fmla="*/ 0 h 3093"/>
                <a:gd name="T36" fmla="*/ 1 w 1577"/>
                <a:gd name="T37" fmla="*/ 0 h 3093"/>
                <a:gd name="T38" fmla="*/ 1 w 1577"/>
                <a:gd name="T39" fmla="*/ 0 h 3093"/>
                <a:gd name="T40" fmla="*/ 1 w 1577"/>
                <a:gd name="T41" fmla="*/ 0 h 3093"/>
                <a:gd name="T42" fmla="*/ 1 w 1577"/>
                <a:gd name="T43" fmla="*/ 0 h 3093"/>
                <a:gd name="T44" fmla="*/ 1 w 1577"/>
                <a:gd name="T45" fmla="*/ 0 h 3093"/>
                <a:gd name="T46" fmla="*/ 1 w 1577"/>
                <a:gd name="T47" fmla="*/ 0 h 3093"/>
                <a:gd name="T48" fmla="*/ 1 w 1577"/>
                <a:gd name="T49" fmla="*/ 0 h 3093"/>
                <a:gd name="T50" fmla="*/ 1 w 1577"/>
                <a:gd name="T51" fmla="*/ 0 h 3093"/>
                <a:gd name="T52" fmla="*/ 1 w 1577"/>
                <a:gd name="T53" fmla="*/ 0 h 3093"/>
                <a:gd name="T54" fmla="*/ 1 w 1577"/>
                <a:gd name="T55" fmla="*/ 0 h 3093"/>
                <a:gd name="T56" fmla="*/ 1 w 1577"/>
                <a:gd name="T57" fmla="*/ 0 h 3093"/>
                <a:gd name="T58" fmla="*/ 1 w 1577"/>
                <a:gd name="T59" fmla="*/ 0 h 3093"/>
                <a:gd name="T60" fmla="*/ 1 w 1577"/>
                <a:gd name="T61" fmla="*/ 0 h 3093"/>
                <a:gd name="T62" fmla="*/ 1 w 1577"/>
                <a:gd name="T63" fmla="*/ 0 h 3093"/>
                <a:gd name="T64" fmla="*/ 1 w 1577"/>
                <a:gd name="T65" fmla="*/ 0 h 3093"/>
                <a:gd name="T66" fmla="*/ 1 w 1577"/>
                <a:gd name="T67" fmla="*/ 0 h 309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1577"/>
                <a:gd name="T103" fmla="*/ 0 h 3093"/>
                <a:gd name="T104" fmla="*/ 1577 w 1577"/>
                <a:gd name="T105" fmla="*/ 3093 h 3093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1577" h="3093">
                  <a:moveTo>
                    <a:pt x="31" y="3059"/>
                  </a:moveTo>
                  <a:lnTo>
                    <a:pt x="17" y="3023"/>
                  </a:lnTo>
                  <a:lnTo>
                    <a:pt x="7" y="2927"/>
                  </a:lnTo>
                  <a:lnTo>
                    <a:pt x="0" y="2628"/>
                  </a:lnTo>
                  <a:lnTo>
                    <a:pt x="14" y="2128"/>
                  </a:lnTo>
                  <a:lnTo>
                    <a:pt x="31" y="2008"/>
                  </a:lnTo>
                  <a:lnTo>
                    <a:pt x="60" y="1898"/>
                  </a:lnTo>
                  <a:lnTo>
                    <a:pt x="188" y="1667"/>
                  </a:lnTo>
                  <a:lnTo>
                    <a:pt x="260" y="1627"/>
                  </a:lnTo>
                  <a:lnTo>
                    <a:pt x="300" y="1604"/>
                  </a:lnTo>
                  <a:lnTo>
                    <a:pt x="319" y="1573"/>
                  </a:lnTo>
                  <a:lnTo>
                    <a:pt x="310" y="1541"/>
                  </a:lnTo>
                  <a:lnTo>
                    <a:pt x="291" y="1504"/>
                  </a:lnTo>
                  <a:lnTo>
                    <a:pt x="261" y="1432"/>
                  </a:lnTo>
                  <a:lnTo>
                    <a:pt x="261" y="1401"/>
                  </a:lnTo>
                  <a:lnTo>
                    <a:pt x="268" y="1365"/>
                  </a:lnTo>
                  <a:lnTo>
                    <a:pt x="288" y="1287"/>
                  </a:lnTo>
                  <a:lnTo>
                    <a:pt x="327" y="1143"/>
                  </a:lnTo>
                  <a:lnTo>
                    <a:pt x="331" y="981"/>
                  </a:lnTo>
                  <a:lnTo>
                    <a:pt x="331" y="938"/>
                  </a:lnTo>
                  <a:lnTo>
                    <a:pt x="331" y="916"/>
                  </a:lnTo>
                  <a:lnTo>
                    <a:pt x="330" y="893"/>
                  </a:lnTo>
                  <a:lnTo>
                    <a:pt x="327" y="818"/>
                  </a:lnTo>
                  <a:lnTo>
                    <a:pt x="305" y="672"/>
                  </a:lnTo>
                  <a:lnTo>
                    <a:pt x="294" y="595"/>
                  </a:lnTo>
                  <a:lnTo>
                    <a:pt x="291" y="561"/>
                  </a:lnTo>
                  <a:lnTo>
                    <a:pt x="290" y="529"/>
                  </a:lnTo>
                  <a:lnTo>
                    <a:pt x="319" y="361"/>
                  </a:lnTo>
                  <a:lnTo>
                    <a:pt x="372" y="204"/>
                  </a:lnTo>
                  <a:lnTo>
                    <a:pt x="455" y="83"/>
                  </a:lnTo>
                  <a:lnTo>
                    <a:pt x="508" y="29"/>
                  </a:lnTo>
                  <a:lnTo>
                    <a:pt x="556" y="0"/>
                  </a:lnTo>
                  <a:lnTo>
                    <a:pt x="584" y="10"/>
                  </a:lnTo>
                  <a:lnTo>
                    <a:pt x="614" y="32"/>
                  </a:lnTo>
                  <a:lnTo>
                    <a:pt x="653" y="60"/>
                  </a:lnTo>
                  <a:lnTo>
                    <a:pt x="696" y="83"/>
                  </a:lnTo>
                  <a:lnTo>
                    <a:pt x="726" y="71"/>
                  </a:lnTo>
                  <a:lnTo>
                    <a:pt x="756" y="61"/>
                  </a:lnTo>
                  <a:lnTo>
                    <a:pt x="801" y="96"/>
                  </a:lnTo>
                  <a:lnTo>
                    <a:pt x="852" y="159"/>
                  </a:lnTo>
                  <a:lnTo>
                    <a:pt x="931" y="302"/>
                  </a:lnTo>
                  <a:lnTo>
                    <a:pt x="979" y="463"/>
                  </a:lnTo>
                  <a:lnTo>
                    <a:pt x="1015" y="637"/>
                  </a:lnTo>
                  <a:lnTo>
                    <a:pt x="1058" y="987"/>
                  </a:lnTo>
                  <a:lnTo>
                    <a:pt x="1065" y="1261"/>
                  </a:lnTo>
                  <a:lnTo>
                    <a:pt x="1070" y="1357"/>
                  </a:lnTo>
                  <a:lnTo>
                    <a:pt x="1072" y="1407"/>
                  </a:lnTo>
                  <a:lnTo>
                    <a:pt x="1072" y="1430"/>
                  </a:lnTo>
                  <a:lnTo>
                    <a:pt x="1071" y="1453"/>
                  </a:lnTo>
                  <a:lnTo>
                    <a:pt x="1064" y="1488"/>
                  </a:lnTo>
                  <a:lnTo>
                    <a:pt x="1058" y="1527"/>
                  </a:lnTo>
                  <a:lnTo>
                    <a:pt x="1103" y="1595"/>
                  </a:lnTo>
                  <a:lnTo>
                    <a:pt x="1163" y="1645"/>
                  </a:lnTo>
                  <a:lnTo>
                    <a:pt x="1307" y="1773"/>
                  </a:lnTo>
                  <a:lnTo>
                    <a:pt x="1563" y="2308"/>
                  </a:lnTo>
                  <a:lnTo>
                    <a:pt x="1571" y="2422"/>
                  </a:lnTo>
                  <a:lnTo>
                    <a:pt x="1564" y="2440"/>
                  </a:lnTo>
                  <a:lnTo>
                    <a:pt x="1563" y="2473"/>
                  </a:lnTo>
                  <a:lnTo>
                    <a:pt x="1563" y="2499"/>
                  </a:lnTo>
                  <a:lnTo>
                    <a:pt x="1563" y="2516"/>
                  </a:lnTo>
                  <a:lnTo>
                    <a:pt x="1563" y="2538"/>
                  </a:lnTo>
                  <a:lnTo>
                    <a:pt x="1574" y="2869"/>
                  </a:lnTo>
                  <a:lnTo>
                    <a:pt x="1577" y="3016"/>
                  </a:lnTo>
                  <a:lnTo>
                    <a:pt x="1577" y="3041"/>
                  </a:lnTo>
                  <a:lnTo>
                    <a:pt x="1576" y="3061"/>
                  </a:lnTo>
                  <a:lnTo>
                    <a:pt x="1570" y="3080"/>
                  </a:lnTo>
                  <a:lnTo>
                    <a:pt x="763" y="3093"/>
                  </a:lnTo>
                  <a:lnTo>
                    <a:pt x="366" y="3088"/>
                  </a:lnTo>
                  <a:lnTo>
                    <a:pt x="31" y="3059"/>
                  </a:lnTo>
                  <a:close/>
                </a:path>
              </a:pathLst>
            </a:custGeom>
            <a:solidFill>
              <a:srgbClr val="6E6E6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9464" name="Freeform 9"/>
            <p:cNvSpPr>
              <a:spLocks/>
            </p:cNvSpPr>
            <p:nvPr/>
          </p:nvSpPr>
          <p:spPr bwMode="auto">
            <a:xfrm rot="-2660175">
              <a:off x="2627" y="1712"/>
              <a:ext cx="812" cy="969"/>
            </a:xfrm>
            <a:custGeom>
              <a:avLst/>
              <a:gdLst>
                <a:gd name="T0" fmla="*/ 1 w 1623"/>
                <a:gd name="T1" fmla="*/ 0 h 2907"/>
                <a:gd name="T2" fmla="*/ 1 w 1623"/>
                <a:gd name="T3" fmla="*/ 0 h 2907"/>
                <a:gd name="T4" fmla="*/ 1 w 1623"/>
                <a:gd name="T5" fmla="*/ 0 h 2907"/>
                <a:gd name="T6" fmla="*/ 1 w 1623"/>
                <a:gd name="T7" fmla="*/ 0 h 2907"/>
                <a:gd name="T8" fmla="*/ 1 w 1623"/>
                <a:gd name="T9" fmla="*/ 0 h 2907"/>
                <a:gd name="T10" fmla="*/ 1 w 1623"/>
                <a:gd name="T11" fmla="*/ 0 h 2907"/>
                <a:gd name="T12" fmla="*/ 1 w 1623"/>
                <a:gd name="T13" fmla="*/ 0 h 2907"/>
                <a:gd name="T14" fmla="*/ 1 w 1623"/>
                <a:gd name="T15" fmla="*/ 0 h 2907"/>
                <a:gd name="T16" fmla="*/ 1 w 1623"/>
                <a:gd name="T17" fmla="*/ 0 h 2907"/>
                <a:gd name="T18" fmla="*/ 1 w 1623"/>
                <a:gd name="T19" fmla="*/ 0 h 2907"/>
                <a:gd name="T20" fmla="*/ 1 w 1623"/>
                <a:gd name="T21" fmla="*/ 0 h 2907"/>
                <a:gd name="T22" fmla="*/ 1 w 1623"/>
                <a:gd name="T23" fmla="*/ 0 h 2907"/>
                <a:gd name="T24" fmla="*/ 1 w 1623"/>
                <a:gd name="T25" fmla="*/ 0 h 2907"/>
                <a:gd name="T26" fmla="*/ 1 w 1623"/>
                <a:gd name="T27" fmla="*/ 0 h 2907"/>
                <a:gd name="T28" fmla="*/ 1 w 1623"/>
                <a:gd name="T29" fmla="*/ 0 h 2907"/>
                <a:gd name="T30" fmla="*/ 1 w 1623"/>
                <a:gd name="T31" fmla="*/ 0 h 2907"/>
                <a:gd name="T32" fmla="*/ 1 w 1623"/>
                <a:gd name="T33" fmla="*/ 0 h 2907"/>
                <a:gd name="T34" fmla="*/ 1 w 1623"/>
                <a:gd name="T35" fmla="*/ 0 h 2907"/>
                <a:gd name="T36" fmla="*/ 1 w 1623"/>
                <a:gd name="T37" fmla="*/ 0 h 2907"/>
                <a:gd name="T38" fmla="*/ 1 w 1623"/>
                <a:gd name="T39" fmla="*/ 0 h 2907"/>
                <a:gd name="T40" fmla="*/ 1 w 1623"/>
                <a:gd name="T41" fmla="*/ 0 h 2907"/>
                <a:gd name="T42" fmla="*/ 1 w 1623"/>
                <a:gd name="T43" fmla="*/ 0 h 2907"/>
                <a:gd name="T44" fmla="*/ 1 w 1623"/>
                <a:gd name="T45" fmla="*/ 0 h 2907"/>
                <a:gd name="T46" fmla="*/ 1 w 1623"/>
                <a:gd name="T47" fmla="*/ 0 h 2907"/>
                <a:gd name="T48" fmla="*/ 1 w 1623"/>
                <a:gd name="T49" fmla="*/ 0 h 2907"/>
                <a:gd name="T50" fmla="*/ 1 w 1623"/>
                <a:gd name="T51" fmla="*/ 0 h 2907"/>
                <a:gd name="T52" fmla="*/ 1 w 1623"/>
                <a:gd name="T53" fmla="*/ 0 h 2907"/>
                <a:gd name="T54" fmla="*/ 1 w 1623"/>
                <a:gd name="T55" fmla="*/ 0 h 2907"/>
                <a:gd name="T56" fmla="*/ 1 w 1623"/>
                <a:gd name="T57" fmla="*/ 0 h 2907"/>
                <a:gd name="T58" fmla="*/ 1 w 1623"/>
                <a:gd name="T59" fmla="*/ 0 h 2907"/>
                <a:gd name="T60" fmla="*/ 1 w 1623"/>
                <a:gd name="T61" fmla="*/ 0 h 2907"/>
                <a:gd name="T62" fmla="*/ 1 w 1623"/>
                <a:gd name="T63" fmla="*/ 0 h 2907"/>
                <a:gd name="T64" fmla="*/ 1 w 1623"/>
                <a:gd name="T65" fmla="*/ 0 h 2907"/>
                <a:gd name="T66" fmla="*/ 1 w 1623"/>
                <a:gd name="T67" fmla="*/ 0 h 2907"/>
                <a:gd name="T68" fmla="*/ 1 w 1623"/>
                <a:gd name="T69" fmla="*/ 0 h 2907"/>
                <a:gd name="T70" fmla="*/ 1 w 1623"/>
                <a:gd name="T71" fmla="*/ 0 h 2907"/>
                <a:gd name="T72" fmla="*/ 1 w 1623"/>
                <a:gd name="T73" fmla="*/ 0 h 2907"/>
                <a:gd name="T74" fmla="*/ 1 w 1623"/>
                <a:gd name="T75" fmla="*/ 0 h 2907"/>
                <a:gd name="T76" fmla="*/ 0 w 1623"/>
                <a:gd name="T77" fmla="*/ 0 h 2907"/>
                <a:gd name="T78" fmla="*/ 1 w 1623"/>
                <a:gd name="T79" fmla="*/ 0 h 2907"/>
                <a:gd name="T80" fmla="*/ 1 w 1623"/>
                <a:gd name="T81" fmla="*/ 0 h 2907"/>
                <a:gd name="T82" fmla="*/ 1 w 1623"/>
                <a:gd name="T83" fmla="*/ 0 h 2907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1623"/>
                <a:gd name="T127" fmla="*/ 0 h 2907"/>
                <a:gd name="T128" fmla="*/ 1623 w 1623"/>
                <a:gd name="T129" fmla="*/ 2907 h 2907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1623" h="2907">
                  <a:moveTo>
                    <a:pt x="1538" y="2864"/>
                  </a:moveTo>
                  <a:lnTo>
                    <a:pt x="1570" y="2852"/>
                  </a:lnTo>
                  <a:lnTo>
                    <a:pt x="1595" y="2816"/>
                  </a:lnTo>
                  <a:lnTo>
                    <a:pt x="1620" y="2688"/>
                  </a:lnTo>
                  <a:lnTo>
                    <a:pt x="1623" y="2604"/>
                  </a:lnTo>
                  <a:lnTo>
                    <a:pt x="1623" y="2558"/>
                  </a:lnTo>
                  <a:lnTo>
                    <a:pt x="1621" y="2506"/>
                  </a:lnTo>
                  <a:lnTo>
                    <a:pt x="1601" y="2289"/>
                  </a:lnTo>
                  <a:lnTo>
                    <a:pt x="1522" y="1849"/>
                  </a:lnTo>
                  <a:lnTo>
                    <a:pt x="1475" y="1668"/>
                  </a:lnTo>
                  <a:lnTo>
                    <a:pt x="1427" y="1542"/>
                  </a:lnTo>
                  <a:lnTo>
                    <a:pt x="1372" y="1499"/>
                  </a:lnTo>
                  <a:lnTo>
                    <a:pt x="1308" y="1470"/>
                  </a:lnTo>
                  <a:lnTo>
                    <a:pt x="1128" y="1365"/>
                  </a:lnTo>
                  <a:lnTo>
                    <a:pt x="1022" y="1305"/>
                  </a:lnTo>
                  <a:lnTo>
                    <a:pt x="966" y="1266"/>
                  </a:lnTo>
                  <a:lnTo>
                    <a:pt x="927" y="1219"/>
                  </a:lnTo>
                  <a:lnTo>
                    <a:pt x="913" y="1131"/>
                  </a:lnTo>
                  <a:lnTo>
                    <a:pt x="913" y="1109"/>
                  </a:lnTo>
                  <a:lnTo>
                    <a:pt x="913" y="1083"/>
                  </a:lnTo>
                  <a:lnTo>
                    <a:pt x="922" y="1040"/>
                  </a:lnTo>
                  <a:lnTo>
                    <a:pt x="947" y="940"/>
                  </a:lnTo>
                  <a:lnTo>
                    <a:pt x="1012" y="869"/>
                  </a:lnTo>
                  <a:lnTo>
                    <a:pt x="1034" y="758"/>
                  </a:lnTo>
                  <a:lnTo>
                    <a:pt x="1047" y="640"/>
                  </a:lnTo>
                  <a:lnTo>
                    <a:pt x="1043" y="615"/>
                  </a:lnTo>
                  <a:lnTo>
                    <a:pt x="1032" y="596"/>
                  </a:lnTo>
                  <a:lnTo>
                    <a:pt x="1016" y="549"/>
                  </a:lnTo>
                  <a:lnTo>
                    <a:pt x="1016" y="481"/>
                  </a:lnTo>
                  <a:lnTo>
                    <a:pt x="1012" y="393"/>
                  </a:lnTo>
                  <a:lnTo>
                    <a:pt x="984" y="241"/>
                  </a:lnTo>
                  <a:lnTo>
                    <a:pt x="909" y="133"/>
                  </a:lnTo>
                  <a:lnTo>
                    <a:pt x="817" y="52"/>
                  </a:lnTo>
                  <a:lnTo>
                    <a:pt x="725" y="17"/>
                  </a:lnTo>
                  <a:lnTo>
                    <a:pt x="630" y="0"/>
                  </a:lnTo>
                  <a:lnTo>
                    <a:pt x="614" y="1"/>
                  </a:lnTo>
                  <a:lnTo>
                    <a:pt x="595" y="8"/>
                  </a:lnTo>
                  <a:lnTo>
                    <a:pt x="553" y="36"/>
                  </a:lnTo>
                  <a:lnTo>
                    <a:pt x="480" y="99"/>
                  </a:lnTo>
                  <a:lnTo>
                    <a:pt x="446" y="192"/>
                  </a:lnTo>
                  <a:lnTo>
                    <a:pt x="418" y="299"/>
                  </a:lnTo>
                  <a:lnTo>
                    <a:pt x="412" y="352"/>
                  </a:lnTo>
                  <a:lnTo>
                    <a:pt x="416" y="433"/>
                  </a:lnTo>
                  <a:lnTo>
                    <a:pt x="421" y="515"/>
                  </a:lnTo>
                  <a:lnTo>
                    <a:pt x="422" y="549"/>
                  </a:lnTo>
                  <a:lnTo>
                    <a:pt x="422" y="576"/>
                  </a:lnTo>
                  <a:lnTo>
                    <a:pt x="409" y="596"/>
                  </a:lnTo>
                  <a:lnTo>
                    <a:pt x="400" y="602"/>
                  </a:lnTo>
                  <a:lnTo>
                    <a:pt x="395" y="618"/>
                  </a:lnTo>
                  <a:lnTo>
                    <a:pt x="420" y="830"/>
                  </a:lnTo>
                  <a:lnTo>
                    <a:pt x="453" y="887"/>
                  </a:lnTo>
                  <a:lnTo>
                    <a:pt x="488" y="927"/>
                  </a:lnTo>
                  <a:lnTo>
                    <a:pt x="525" y="1015"/>
                  </a:lnTo>
                  <a:lnTo>
                    <a:pt x="535" y="1035"/>
                  </a:lnTo>
                  <a:lnTo>
                    <a:pt x="542" y="1123"/>
                  </a:lnTo>
                  <a:lnTo>
                    <a:pt x="542" y="1203"/>
                  </a:lnTo>
                  <a:lnTo>
                    <a:pt x="507" y="1236"/>
                  </a:lnTo>
                  <a:lnTo>
                    <a:pt x="445" y="1266"/>
                  </a:lnTo>
                  <a:lnTo>
                    <a:pt x="418" y="1274"/>
                  </a:lnTo>
                  <a:lnTo>
                    <a:pt x="398" y="1274"/>
                  </a:lnTo>
                  <a:lnTo>
                    <a:pt x="377" y="1274"/>
                  </a:lnTo>
                  <a:lnTo>
                    <a:pt x="338" y="1272"/>
                  </a:lnTo>
                  <a:lnTo>
                    <a:pt x="322" y="1272"/>
                  </a:lnTo>
                  <a:lnTo>
                    <a:pt x="307" y="1272"/>
                  </a:lnTo>
                  <a:lnTo>
                    <a:pt x="292" y="1272"/>
                  </a:lnTo>
                  <a:lnTo>
                    <a:pt x="270" y="1272"/>
                  </a:lnTo>
                  <a:lnTo>
                    <a:pt x="214" y="1262"/>
                  </a:lnTo>
                  <a:lnTo>
                    <a:pt x="159" y="1255"/>
                  </a:lnTo>
                  <a:lnTo>
                    <a:pt x="137" y="1253"/>
                  </a:lnTo>
                  <a:lnTo>
                    <a:pt x="118" y="1255"/>
                  </a:lnTo>
                  <a:lnTo>
                    <a:pt x="108" y="1284"/>
                  </a:lnTo>
                  <a:lnTo>
                    <a:pt x="103" y="1344"/>
                  </a:lnTo>
                  <a:lnTo>
                    <a:pt x="89" y="1448"/>
                  </a:lnTo>
                  <a:lnTo>
                    <a:pt x="60" y="1532"/>
                  </a:lnTo>
                  <a:lnTo>
                    <a:pt x="42" y="1626"/>
                  </a:lnTo>
                  <a:lnTo>
                    <a:pt x="4" y="2101"/>
                  </a:lnTo>
                  <a:lnTo>
                    <a:pt x="0" y="2553"/>
                  </a:lnTo>
                  <a:lnTo>
                    <a:pt x="0" y="2780"/>
                  </a:lnTo>
                  <a:lnTo>
                    <a:pt x="4" y="2880"/>
                  </a:lnTo>
                  <a:lnTo>
                    <a:pt x="305" y="2903"/>
                  </a:lnTo>
                  <a:lnTo>
                    <a:pt x="477" y="2907"/>
                  </a:lnTo>
                  <a:lnTo>
                    <a:pt x="568" y="2907"/>
                  </a:lnTo>
                  <a:lnTo>
                    <a:pt x="615" y="2907"/>
                  </a:lnTo>
                  <a:lnTo>
                    <a:pt x="664" y="2907"/>
                  </a:lnTo>
                  <a:lnTo>
                    <a:pt x="1538" y="2864"/>
                  </a:lnTo>
                  <a:close/>
                </a:path>
              </a:pathLst>
            </a:custGeom>
            <a:solidFill>
              <a:srgbClr val="6E6E6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9465" name="Freeform 10"/>
            <p:cNvSpPr>
              <a:spLocks/>
            </p:cNvSpPr>
            <p:nvPr/>
          </p:nvSpPr>
          <p:spPr bwMode="auto">
            <a:xfrm>
              <a:off x="1546" y="1992"/>
              <a:ext cx="820" cy="1005"/>
            </a:xfrm>
            <a:custGeom>
              <a:avLst/>
              <a:gdLst>
                <a:gd name="T0" fmla="*/ 1 w 1639"/>
                <a:gd name="T1" fmla="*/ 0 h 3014"/>
                <a:gd name="T2" fmla="*/ 1 w 1639"/>
                <a:gd name="T3" fmla="*/ 0 h 3014"/>
                <a:gd name="T4" fmla="*/ 0 w 1639"/>
                <a:gd name="T5" fmla="*/ 0 h 3014"/>
                <a:gd name="T6" fmla="*/ 1 w 1639"/>
                <a:gd name="T7" fmla="*/ 0 h 3014"/>
                <a:gd name="T8" fmla="*/ 1 w 1639"/>
                <a:gd name="T9" fmla="*/ 0 h 3014"/>
                <a:gd name="T10" fmla="*/ 1 w 1639"/>
                <a:gd name="T11" fmla="*/ 0 h 3014"/>
                <a:gd name="T12" fmla="*/ 1 w 1639"/>
                <a:gd name="T13" fmla="*/ 0 h 3014"/>
                <a:gd name="T14" fmla="*/ 1 w 1639"/>
                <a:gd name="T15" fmla="*/ 0 h 3014"/>
                <a:gd name="T16" fmla="*/ 1 w 1639"/>
                <a:gd name="T17" fmla="*/ 0 h 3014"/>
                <a:gd name="T18" fmla="*/ 1 w 1639"/>
                <a:gd name="T19" fmla="*/ 0 h 3014"/>
                <a:gd name="T20" fmla="*/ 1 w 1639"/>
                <a:gd name="T21" fmla="*/ 0 h 3014"/>
                <a:gd name="T22" fmla="*/ 1 w 1639"/>
                <a:gd name="T23" fmla="*/ 0 h 3014"/>
                <a:gd name="T24" fmla="*/ 1 w 1639"/>
                <a:gd name="T25" fmla="*/ 0 h 3014"/>
                <a:gd name="T26" fmla="*/ 1 w 1639"/>
                <a:gd name="T27" fmla="*/ 0 h 3014"/>
                <a:gd name="T28" fmla="*/ 1 w 1639"/>
                <a:gd name="T29" fmla="*/ 0 h 3014"/>
                <a:gd name="T30" fmla="*/ 1 w 1639"/>
                <a:gd name="T31" fmla="*/ 0 h 3014"/>
                <a:gd name="T32" fmla="*/ 1 w 1639"/>
                <a:gd name="T33" fmla="*/ 0 h 3014"/>
                <a:gd name="T34" fmla="*/ 1 w 1639"/>
                <a:gd name="T35" fmla="*/ 0 h 3014"/>
                <a:gd name="T36" fmla="*/ 1 w 1639"/>
                <a:gd name="T37" fmla="*/ 0 h 3014"/>
                <a:gd name="T38" fmla="*/ 1 w 1639"/>
                <a:gd name="T39" fmla="*/ 0 h 3014"/>
                <a:gd name="T40" fmla="*/ 1 w 1639"/>
                <a:gd name="T41" fmla="*/ 0 h 3014"/>
                <a:gd name="T42" fmla="*/ 1 w 1639"/>
                <a:gd name="T43" fmla="*/ 0 h 3014"/>
                <a:gd name="T44" fmla="*/ 1 w 1639"/>
                <a:gd name="T45" fmla="*/ 0 h 3014"/>
                <a:gd name="T46" fmla="*/ 1 w 1639"/>
                <a:gd name="T47" fmla="*/ 0 h 3014"/>
                <a:gd name="T48" fmla="*/ 1 w 1639"/>
                <a:gd name="T49" fmla="*/ 0 h 3014"/>
                <a:gd name="T50" fmla="*/ 1 w 1639"/>
                <a:gd name="T51" fmla="*/ 0 h 3014"/>
                <a:gd name="T52" fmla="*/ 1 w 1639"/>
                <a:gd name="T53" fmla="*/ 0 h 3014"/>
                <a:gd name="T54" fmla="*/ 1 w 1639"/>
                <a:gd name="T55" fmla="*/ 0 h 3014"/>
                <a:gd name="T56" fmla="*/ 1 w 1639"/>
                <a:gd name="T57" fmla="*/ 0 h 3014"/>
                <a:gd name="T58" fmla="*/ 1 w 1639"/>
                <a:gd name="T59" fmla="*/ 0 h 3014"/>
                <a:gd name="T60" fmla="*/ 1 w 1639"/>
                <a:gd name="T61" fmla="*/ 0 h 3014"/>
                <a:gd name="T62" fmla="*/ 1 w 1639"/>
                <a:gd name="T63" fmla="*/ 0 h 3014"/>
                <a:gd name="T64" fmla="*/ 1 w 1639"/>
                <a:gd name="T65" fmla="*/ 0 h 3014"/>
                <a:gd name="T66" fmla="*/ 1 w 1639"/>
                <a:gd name="T67" fmla="*/ 0 h 3014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1639"/>
                <a:gd name="T103" fmla="*/ 0 h 3014"/>
                <a:gd name="T104" fmla="*/ 1639 w 1639"/>
                <a:gd name="T105" fmla="*/ 3014 h 3014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1639" h="3014">
                  <a:moveTo>
                    <a:pt x="156" y="3014"/>
                  </a:moveTo>
                  <a:lnTo>
                    <a:pt x="9" y="2958"/>
                  </a:lnTo>
                  <a:lnTo>
                    <a:pt x="0" y="1901"/>
                  </a:lnTo>
                  <a:lnTo>
                    <a:pt x="118" y="1674"/>
                  </a:lnTo>
                  <a:lnTo>
                    <a:pt x="316" y="1573"/>
                  </a:lnTo>
                  <a:lnTo>
                    <a:pt x="427" y="1488"/>
                  </a:lnTo>
                  <a:lnTo>
                    <a:pt x="551" y="1415"/>
                  </a:lnTo>
                  <a:lnTo>
                    <a:pt x="597" y="1310"/>
                  </a:lnTo>
                  <a:lnTo>
                    <a:pt x="606" y="1251"/>
                  </a:lnTo>
                  <a:lnTo>
                    <a:pt x="590" y="1184"/>
                  </a:lnTo>
                  <a:lnTo>
                    <a:pt x="499" y="1155"/>
                  </a:lnTo>
                  <a:lnTo>
                    <a:pt x="433" y="885"/>
                  </a:lnTo>
                  <a:lnTo>
                    <a:pt x="472" y="514"/>
                  </a:lnTo>
                  <a:lnTo>
                    <a:pt x="506" y="243"/>
                  </a:lnTo>
                  <a:lnTo>
                    <a:pt x="620" y="59"/>
                  </a:lnTo>
                  <a:lnTo>
                    <a:pt x="699" y="0"/>
                  </a:lnTo>
                  <a:lnTo>
                    <a:pt x="769" y="13"/>
                  </a:lnTo>
                  <a:lnTo>
                    <a:pt x="838" y="26"/>
                  </a:lnTo>
                  <a:lnTo>
                    <a:pt x="869" y="0"/>
                  </a:lnTo>
                  <a:lnTo>
                    <a:pt x="1020" y="118"/>
                  </a:lnTo>
                  <a:lnTo>
                    <a:pt x="1136" y="455"/>
                  </a:lnTo>
                  <a:lnTo>
                    <a:pt x="1215" y="750"/>
                  </a:lnTo>
                  <a:lnTo>
                    <a:pt x="1215" y="1013"/>
                  </a:lnTo>
                  <a:lnTo>
                    <a:pt x="1136" y="1189"/>
                  </a:lnTo>
                  <a:lnTo>
                    <a:pt x="1049" y="1262"/>
                  </a:lnTo>
                  <a:lnTo>
                    <a:pt x="1080" y="1333"/>
                  </a:lnTo>
                  <a:lnTo>
                    <a:pt x="1228" y="1465"/>
                  </a:lnTo>
                  <a:lnTo>
                    <a:pt x="1414" y="1488"/>
                  </a:lnTo>
                  <a:lnTo>
                    <a:pt x="1518" y="1561"/>
                  </a:lnTo>
                  <a:lnTo>
                    <a:pt x="1602" y="1631"/>
                  </a:lnTo>
                  <a:lnTo>
                    <a:pt x="1632" y="1801"/>
                  </a:lnTo>
                  <a:lnTo>
                    <a:pt x="1639" y="1940"/>
                  </a:lnTo>
                  <a:lnTo>
                    <a:pt x="1527" y="3013"/>
                  </a:lnTo>
                  <a:lnTo>
                    <a:pt x="156" y="3014"/>
                  </a:lnTo>
                  <a:close/>
                </a:path>
              </a:pathLst>
            </a:custGeom>
            <a:solidFill>
              <a:srgbClr val="808080"/>
            </a:solidFill>
            <a:ln w="1588">
              <a:solidFill>
                <a:srgbClr val="919191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9466" name="Freeform 11"/>
            <p:cNvSpPr>
              <a:spLocks/>
            </p:cNvSpPr>
            <p:nvPr/>
          </p:nvSpPr>
          <p:spPr bwMode="auto">
            <a:xfrm>
              <a:off x="2825" y="1953"/>
              <a:ext cx="882" cy="924"/>
            </a:xfrm>
            <a:custGeom>
              <a:avLst/>
              <a:gdLst>
                <a:gd name="T0" fmla="*/ 0 w 1765"/>
                <a:gd name="T1" fmla="*/ 0 h 2774"/>
                <a:gd name="T2" fmla="*/ 0 w 1765"/>
                <a:gd name="T3" fmla="*/ 0 h 2774"/>
                <a:gd name="T4" fmla="*/ 0 w 1765"/>
                <a:gd name="T5" fmla="*/ 0 h 2774"/>
                <a:gd name="T6" fmla="*/ 0 w 1765"/>
                <a:gd name="T7" fmla="*/ 0 h 2774"/>
                <a:gd name="T8" fmla="*/ 0 w 1765"/>
                <a:gd name="T9" fmla="*/ 0 h 2774"/>
                <a:gd name="T10" fmla="*/ 0 w 1765"/>
                <a:gd name="T11" fmla="*/ 0 h 2774"/>
                <a:gd name="T12" fmla="*/ 0 w 1765"/>
                <a:gd name="T13" fmla="*/ 0 h 2774"/>
                <a:gd name="T14" fmla="*/ 0 w 1765"/>
                <a:gd name="T15" fmla="*/ 0 h 2774"/>
                <a:gd name="T16" fmla="*/ 0 w 1765"/>
                <a:gd name="T17" fmla="*/ 0 h 2774"/>
                <a:gd name="T18" fmla="*/ 0 w 1765"/>
                <a:gd name="T19" fmla="*/ 0 h 2774"/>
                <a:gd name="T20" fmla="*/ 0 w 1765"/>
                <a:gd name="T21" fmla="*/ 0 h 2774"/>
                <a:gd name="T22" fmla="*/ 0 w 1765"/>
                <a:gd name="T23" fmla="*/ 0 h 2774"/>
                <a:gd name="T24" fmla="*/ 0 w 1765"/>
                <a:gd name="T25" fmla="*/ 0 h 2774"/>
                <a:gd name="T26" fmla="*/ 0 w 1765"/>
                <a:gd name="T27" fmla="*/ 0 h 2774"/>
                <a:gd name="T28" fmla="*/ 0 w 1765"/>
                <a:gd name="T29" fmla="*/ 0 h 2774"/>
                <a:gd name="T30" fmla="*/ 0 w 1765"/>
                <a:gd name="T31" fmla="*/ 0 h 2774"/>
                <a:gd name="T32" fmla="*/ 0 w 1765"/>
                <a:gd name="T33" fmla="*/ 0 h 2774"/>
                <a:gd name="T34" fmla="*/ 0 w 1765"/>
                <a:gd name="T35" fmla="*/ 0 h 2774"/>
                <a:gd name="T36" fmla="*/ 0 w 1765"/>
                <a:gd name="T37" fmla="*/ 0 h 2774"/>
                <a:gd name="T38" fmla="*/ 0 w 1765"/>
                <a:gd name="T39" fmla="*/ 0 h 2774"/>
                <a:gd name="T40" fmla="*/ 0 w 1765"/>
                <a:gd name="T41" fmla="*/ 0 h 2774"/>
                <a:gd name="T42" fmla="*/ 0 w 1765"/>
                <a:gd name="T43" fmla="*/ 0 h 2774"/>
                <a:gd name="T44" fmla="*/ 0 w 1765"/>
                <a:gd name="T45" fmla="*/ 0 h 2774"/>
                <a:gd name="T46" fmla="*/ 0 w 1765"/>
                <a:gd name="T47" fmla="*/ 0 h 2774"/>
                <a:gd name="T48" fmla="*/ 0 w 1765"/>
                <a:gd name="T49" fmla="*/ 0 h 2774"/>
                <a:gd name="T50" fmla="*/ 0 w 1765"/>
                <a:gd name="T51" fmla="*/ 0 h 2774"/>
                <a:gd name="T52" fmla="*/ 0 w 1765"/>
                <a:gd name="T53" fmla="*/ 0 h 2774"/>
                <a:gd name="T54" fmla="*/ 0 w 1765"/>
                <a:gd name="T55" fmla="*/ 0 h 2774"/>
                <a:gd name="T56" fmla="*/ 0 w 1765"/>
                <a:gd name="T57" fmla="*/ 0 h 2774"/>
                <a:gd name="T58" fmla="*/ 0 w 1765"/>
                <a:gd name="T59" fmla="*/ 0 h 2774"/>
                <a:gd name="T60" fmla="*/ 0 w 1765"/>
                <a:gd name="T61" fmla="*/ 0 h 2774"/>
                <a:gd name="T62" fmla="*/ 0 w 1765"/>
                <a:gd name="T63" fmla="*/ 0 h 2774"/>
                <a:gd name="T64" fmla="*/ 0 w 1765"/>
                <a:gd name="T65" fmla="*/ 0 h 2774"/>
                <a:gd name="T66" fmla="*/ 0 w 1765"/>
                <a:gd name="T67" fmla="*/ 0 h 2774"/>
                <a:gd name="T68" fmla="*/ 0 w 1765"/>
                <a:gd name="T69" fmla="*/ 0 h 2774"/>
                <a:gd name="T70" fmla="*/ 0 w 1765"/>
                <a:gd name="T71" fmla="*/ 0 h 2774"/>
                <a:gd name="T72" fmla="*/ 0 w 1765"/>
                <a:gd name="T73" fmla="*/ 0 h 2774"/>
                <a:gd name="T74" fmla="*/ 0 w 1765"/>
                <a:gd name="T75" fmla="*/ 0 h 2774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1765"/>
                <a:gd name="T115" fmla="*/ 0 h 2774"/>
                <a:gd name="T116" fmla="*/ 1765 w 1765"/>
                <a:gd name="T117" fmla="*/ 2774 h 2774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1765" h="2774">
                  <a:moveTo>
                    <a:pt x="0" y="2722"/>
                  </a:moveTo>
                  <a:lnTo>
                    <a:pt x="81" y="1843"/>
                  </a:lnTo>
                  <a:lnTo>
                    <a:pt x="127" y="1713"/>
                  </a:lnTo>
                  <a:lnTo>
                    <a:pt x="198" y="1528"/>
                  </a:lnTo>
                  <a:lnTo>
                    <a:pt x="282" y="1507"/>
                  </a:lnTo>
                  <a:lnTo>
                    <a:pt x="446" y="1473"/>
                  </a:lnTo>
                  <a:lnTo>
                    <a:pt x="525" y="1425"/>
                  </a:lnTo>
                  <a:lnTo>
                    <a:pt x="591" y="1367"/>
                  </a:lnTo>
                  <a:lnTo>
                    <a:pt x="617" y="1208"/>
                  </a:lnTo>
                  <a:lnTo>
                    <a:pt x="538" y="996"/>
                  </a:lnTo>
                  <a:lnTo>
                    <a:pt x="485" y="977"/>
                  </a:lnTo>
                  <a:lnTo>
                    <a:pt x="438" y="748"/>
                  </a:lnTo>
                  <a:lnTo>
                    <a:pt x="470" y="689"/>
                  </a:lnTo>
                  <a:lnTo>
                    <a:pt x="454" y="462"/>
                  </a:lnTo>
                  <a:lnTo>
                    <a:pt x="460" y="248"/>
                  </a:lnTo>
                  <a:lnTo>
                    <a:pt x="518" y="164"/>
                  </a:lnTo>
                  <a:lnTo>
                    <a:pt x="634" y="20"/>
                  </a:lnTo>
                  <a:lnTo>
                    <a:pt x="727" y="0"/>
                  </a:lnTo>
                  <a:lnTo>
                    <a:pt x="850" y="0"/>
                  </a:lnTo>
                  <a:lnTo>
                    <a:pt x="945" y="57"/>
                  </a:lnTo>
                  <a:lnTo>
                    <a:pt x="1024" y="164"/>
                  </a:lnTo>
                  <a:lnTo>
                    <a:pt x="1078" y="340"/>
                  </a:lnTo>
                  <a:lnTo>
                    <a:pt x="1090" y="495"/>
                  </a:lnTo>
                  <a:lnTo>
                    <a:pt x="1090" y="628"/>
                  </a:lnTo>
                  <a:lnTo>
                    <a:pt x="1138" y="651"/>
                  </a:lnTo>
                  <a:lnTo>
                    <a:pt x="1122" y="865"/>
                  </a:lnTo>
                  <a:lnTo>
                    <a:pt x="1054" y="902"/>
                  </a:lnTo>
                  <a:lnTo>
                    <a:pt x="1038" y="1032"/>
                  </a:lnTo>
                  <a:lnTo>
                    <a:pt x="1013" y="1178"/>
                  </a:lnTo>
                  <a:lnTo>
                    <a:pt x="1031" y="1292"/>
                  </a:lnTo>
                  <a:lnTo>
                    <a:pt x="1118" y="1367"/>
                  </a:lnTo>
                  <a:lnTo>
                    <a:pt x="1233" y="1411"/>
                  </a:lnTo>
                  <a:lnTo>
                    <a:pt x="1397" y="1447"/>
                  </a:lnTo>
                  <a:lnTo>
                    <a:pt x="1512" y="1458"/>
                  </a:lnTo>
                  <a:lnTo>
                    <a:pt x="1575" y="1578"/>
                  </a:lnTo>
                  <a:lnTo>
                    <a:pt x="1622" y="1687"/>
                  </a:lnTo>
                  <a:lnTo>
                    <a:pt x="1765" y="2774"/>
                  </a:lnTo>
                  <a:lnTo>
                    <a:pt x="0" y="2722"/>
                  </a:lnTo>
                  <a:close/>
                </a:path>
              </a:pathLst>
            </a:custGeom>
            <a:solidFill>
              <a:srgbClr val="808080"/>
            </a:solidFill>
            <a:ln w="1588">
              <a:solidFill>
                <a:srgbClr val="919191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9467" name="Freeform 12"/>
            <p:cNvSpPr>
              <a:spLocks/>
            </p:cNvSpPr>
            <p:nvPr/>
          </p:nvSpPr>
          <p:spPr bwMode="auto">
            <a:xfrm>
              <a:off x="2464" y="2105"/>
              <a:ext cx="814" cy="1037"/>
            </a:xfrm>
            <a:custGeom>
              <a:avLst/>
              <a:gdLst>
                <a:gd name="T0" fmla="*/ 1 w 1626"/>
                <a:gd name="T1" fmla="*/ 0 h 3111"/>
                <a:gd name="T2" fmla="*/ 0 w 1626"/>
                <a:gd name="T3" fmla="*/ 0 h 3111"/>
                <a:gd name="T4" fmla="*/ 1 w 1626"/>
                <a:gd name="T5" fmla="*/ 0 h 3111"/>
                <a:gd name="T6" fmla="*/ 1 w 1626"/>
                <a:gd name="T7" fmla="*/ 0 h 3111"/>
                <a:gd name="T8" fmla="*/ 1 w 1626"/>
                <a:gd name="T9" fmla="*/ 0 h 3111"/>
                <a:gd name="T10" fmla="*/ 1 w 1626"/>
                <a:gd name="T11" fmla="*/ 0 h 3111"/>
                <a:gd name="T12" fmla="*/ 1 w 1626"/>
                <a:gd name="T13" fmla="*/ 0 h 3111"/>
                <a:gd name="T14" fmla="*/ 1 w 1626"/>
                <a:gd name="T15" fmla="*/ 0 h 3111"/>
                <a:gd name="T16" fmla="*/ 1 w 1626"/>
                <a:gd name="T17" fmla="*/ 0 h 3111"/>
                <a:gd name="T18" fmla="*/ 1 w 1626"/>
                <a:gd name="T19" fmla="*/ 0 h 3111"/>
                <a:gd name="T20" fmla="*/ 1 w 1626"/>
                <a:gd name="T21" fmla="*/ 0 h 3111"/>
                <a:gd name="T22" fmla="*/ 1 w 1626"/>
                <a:gd name="T23" fmla="*/ 0 h 3111"/>
                <a:gd name="T24" fmla="*/ 1 w 1626"/>
                <a:gd name="T25" fmla="*/ 0 h 3111"/>
                <a:gd name="T26" fmla="*/ 1 w 1626"/>
                <a:gd name="T27" fmla="*/ 0 h 3111"/>
                <a:gd name="T28" fmla="*/ 1 w 1626"/>
                <a:gd name="T29" fmla="*/ 0 h 3111"/>
                <a:gd name="T30" fmla="*/ 1 w 1626"/>
                <a:gd name="T31" fmla="*/ 0 h 3111"/>
                <a:gd name="T32" fmla="*/ 1 w 1626"/>
                <a:gd name="T33" fmla="*/ 0 h 3111"/>
                <a:gd name="T34" fmla="*/ 1 w 1626"/>
                <a:gd name="T35" fmla="*/ 0 h 3111"/>
                <a:gd name="T36" fmla="*/ 1 w 1626"/>
                <a:gd name="T37" fmla="*/ 0 h 3111"/>
                <a:gd name="T38" fmla="*/ 1 w 1626"/>
                <a:gd name="T39" fmla="*/ 0 h 3111"/>
                <a:gd name="T40" fmla="*/ 1 w 1626"/>
                <a:gd name="T41" fmla="*/ 0 h 3111"/>
                <a:gd name="T42" fmla="*/ 1 w 1626"/>
                <a:gd name="T43" fmla="*/ 0 h 3111"/>
                <a:gd name="T44" fmla="*/ 1 w 1626"/>
                <a:gd name="T45" fmla="*/ 0 h 3111"/>
                <a:gd name="T46" fmla="*/ 1 w 1626"/>
                <a:gd name="T47" fmla="*/ 0 h 3111"/>
                <a:gd name="T48" fmla="*/ 1 w 1626"/>
                <a:gd name="T49" fmla="*/ 0 h 3111"/>
                <a:gd name="T50" fmla="*/ 1 w 1626"/>
                <a:gd name="T51" fmla="*/ 0 h 3111"/>
                <a:gd name="T52" fmla="*/ 1 w 1626"/>
                <a:gd name="T53" fmla="*/ 0 h 3111"/>
                <a:gd name="T54" fmla="*/ 1 w 1626"/>
                <a:gd name="T55" fmla="*/ 0 h 3111"/>
                <a:gd name="T56" fmla="*/ 1 w 1626"/>
                <a:gd name="T57" fmla="*/ 0 h 3111"/>
                <a:gd name="T58" fmla="*/ 1 w 1626"/>
                <a:gd name="T59" fmla="*/ 0 h 3111"/>
                <a:gd name="T60" fmla="*/ 1 w 1626"/>
                <a:gd name="T61" fmla="*/ 0 h 3111"/>
                <a:gd name="T62" fmla="*/ 1 w 1626"/>
                <a:gd name="T63" fmla="*/ 0 h 3111"/>
                <a:gd name="T64" fmla="*/ 1 w 1626"/>
                <a:gd name="T65" fmla="*/ 0 h 3111"/>
                <a:gd name="T66" fmla="*/ 1 w 1626"/>
                <a:gd name="T67" fmla="*/ 0 h 3111"/>
                <a:gd name="T68" fmla="*/ 1 w 1626"/>
                <a:gd name="T69" fmla="*/ 0 h 3111"/>
                <a:gd name="T70" fmla="*/ 1 w 1626"/>
                <a:gd name="T71" fmla="*/ 0 h 3111"/>
                <a:gd name="T72" fmla="*/ 1 w 1626"/>
                <a:gd name="T73" fmla="*/ 0 h 3111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1626"/>
                <a:gd name="T112" fmla="*/ 0 h 3111"/>
                <a:gd name="T113" fmla="*/ 1626 w 1626"/>
                <a:gd name="T114" fmla="*/ 3111 h 3111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1626" h="3111">
                  <a:moveTo>
                    <a:pt x="31" y="3081"/>
                  </a:moveTo>
                  <a:lnTo>
                    <a:pt x="17" y="3045"/>
                  </a:lnTo>
                  <a:lnTo>
                    <a:pt x="7" y="2945"/>
                  </a:lnTo>
                  <a:lnTo>
                    <a:pt x="0" y="2643"/>
                  </a:lnTo>
                  <a:lnTo>
                    <a:pt x="14" y="2143"/>
                  </a:lnTo>
                  <a:lnTo>
                    <a:pt x="31" y="2023"/>
                  </a:lnTo>
                  <a:lnTo>
                    <a:pt x="59" y="1911"/>
                  </a:lnTo>
                  <a:lnTo>
                    <a:pt x="135" y="1837"/>
                  </a:lnTo>
                  <a:lnTo>
                    <a:pt x="268" y="1733"/>
                  </a:lnTo>
                  <a:lnTo>
                    <a:pt x="403" y="1632"/>
                  </a:lnTo>
                  <a:lnTo>
                    <a:pt x="483" y="1557"/>
                  </a:lnTo>
                  <a:lnTo>
                    <a:pt x="460" y="1521"/>
                  </a:lnTo>
                  <a:lnTo>
                    <a:pt x="383" y="1456"/>
                  </a:lnTo>
                  <a:lnTo>
                    <a:pt x="302" y="1389"/>
                  </a:lnTo>
                  <a:lnTo>
                    <a:pt x="263" y="1337"/>
                  </a:lnTo>
                  <a:lnTo>
                    <a:pt x="269" y="1319"/>
                  </a:lnTo>
                  <a:lnTo>
                    <a:pt x="286" y="1316"/>
                  </a:lnTo>
                  <a:lnTo>
                    <a:pt x="300" y="1313"/>
                  </a:lnTo>
                  <a:lnTo>
                    <a:pt x="306" y="1294"/>
                  </a:lnTo>
                  <a:lnTo>
                    <a:pt x="301" y="1259"/>
                  </a:lnTo>
                  <a:lnTo>
                    <a:pt x="291" y="1251"/>
                  </a:lnTo>
                  <a:lnTo>
                    <a:pt x="284" y="1242"/>
                  </a:lnTo>
                  <a:lnTo>
                    <a:pt x="283" y="1231"/>
                  </a:lnTo>
                  <a:lnTo>
                    <a:pt x="284" y="1207"/>
                  </a:lnTo>
                  <a:lnTo>
                    <a:pt x="313" y="1015"/>
                  </a:lnTo>
                  <a:lnTo>
                    <a:pt x="330" y="907"/>
                  </a:lnTo>
                  <a:lnTo>
                    <a:pt x="334" y="862"/>
                  </a:lnTo>
                  <a:lnTo>
                    <a:pt x="336" y="825"/>
                  </a:lnTo>
                  <a:lnTo>
                    <a:pt x="313" y="679"/>
                  </a:lnTo>
                  <a:lnTo>
                    <a:pt x="301" y="602"/>
                  </a:lnTo>
                  <a:lnTo>
                    <a:pt x="297" y="568"/>
                  </a:lnTo>
                  <a:lnTo>
                    <a:pt x="297" y="537"/>
                  </a:lnTo>
                  <a:lnTo>
                    <a:pt x="328" y="365"/>
                  </a:lnTo>
                  <a:lnTo>
                    <a:pt x="380" y="207"/>
                  </a:lnTo>
                  <a:lnTo>
                    <a:pt x="467" y="82"/>
                  </a:lnTo>
                  <a:lnTo>
                    <a:pt x="521" y="29"/>
                  </a:lnTo>
                  <a:lnTo>
                    <a:pt x="571" y="0"/>
                  </a:lnTo>
                  <a:lnTo>
                    <a:pt x="602" y="13"/>
                  </a:lnTo>
                  <a:lnTo>
                    <a:pt x="632" y="39"/>
                  </a:lnTo>
                  <a:lnTo>
                    <a:pt x="716" y="85"/>
                  </a:lnTo>
                  <a:lnTo>
                    <a:pt x="746" y="74"/>
                  </a:lnTo>
                  <a:lnTo>
                    <a:pt x="778" y="62"/>
                  </a:lnTo>
                  <a:lnTo>
                    <a:pt x="825" y="97"/>
                  </a:lnTo>
                  <a:lnTo>
                    <a:pt x="878" y="160"/>
                  </a:lnTo>
                  <a:lnTo>
                    <a:pt x="961" y="305"/>
                  </a:lnTo>
                  <a:lnTo>
                    <a:pt x="1008" y="468"/>
                  </a:lnTo>
                  <a:lnTo>
                    <a:pt x="1045" y="643"/>
                  </a:lnTo>
                  <a:lnTo>
                    <a:pt x="1089" y="994"/>
                  </a:lnTo>
                  <a:lnTo>
                    <a:pt x="1098" y="1270"/>
                  </a:lnTo>
                  <a:lnTo>
                    <a:pt x="1103" y="1366"/>
                  </a:lnTo>
                  <a:lnTo>
                    <a:pt x="1105" y="1421"/>
                  </a:lnTo>
                  <a:lnTo>
                    <a:pt x="1105" y="1444"/>
                  </a:lnTo>
                  <a:lnTo>
                    <a:pt x="1104" y="1467"/>
                  </a:lnTo>
                  <a:lnTo>
                    <a:pt x="1096" y="1501"/>
                  </a:lnTo>
                  <a:lnTo>
                    <a:pt x="1089" y="1538"/>
                  </a:lnTo>
                  <a:lnTo>
                    <a:pt x="1105" y="1571"/>
                  </a:lnTo>
                  <a:lnTo>
                    <a:pt x="1135" y="1606"/>
                  </a:lnTo>
                  <a:lnTo>
                    <a:pt x="1196" y="1658"/>
                  </a:lnTo>
                  <a:lnTo>
                    <a:pt x="1348" y="1785"/>
                  </a:lnTo>
                  <a:lnTo>
                    <a:pt x="1612" y="2325"/>
                  </a:lnTo>
                  <a:lnTo>
                    <a:pt x="1619" y="2437"/>
                  </a:lnTo>
                  <a:lnTo>
                    <a:pt x="1612" y="2454"/>
                  </a:lnTo>
                  <a:lnTo>
                    <a:pt x="1611" y="2487"/>
                  </a:lnTo>
                  <a:lnTo>
                    <a:pt x="1611" y="2513"/>
                  </a:lnTo>
                  <a:lnTo>
                    <a:pt x="1612" y="2552"/>
                  </a:lnTo>
                  <a:lnTo>
                    <a:pt x="1623" y="2887"/>
                  </a:lnTo>
                  <a:lnTo>
                    <a:pt x="1626" y="3034"/>
                  </a:lnTo>
                  <a:lnTo>
                    <a:pt x="1626" y="3059"/>
                  </a:lnTo>
                  <a:lnTo>
                    <a:pt x="1625" y="3079"/>
                  </a:lnTo>
                  <a:lnTo>
                    <a:pt x="1619" y="3098"/>
                  </a:lnTo>
                  <a:lnTo>
                    <a:pt x="787" y="3111"/>
                  </a:lnTo>
                  <a:lnTo>
                    <a:pt x="577" y="3111"/>
                  </a:lnTo>
                  <a:lnTo>
                    <a:pt x="476" y="3111"/>
                  </a:lnTo>
                  <a:lnTo>
                    <a:pt x="377" y="3108"/>
                  </a:lnTo>
                  <a:lnTo>
                    <a:pt x="31" y="3081"/>
                  </a:lnTo>
                  <a:close/>
                </a:path>
              </a:pathLst>
            </a:cu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9468" name="Freeform 13"/>
            <p:cNvSpPr>
              <a:spLocks/>
            </p:cNvSpPr>
            <p:nvPr/>
          </p:nvSpPr>
          <p:spPr bwMode="auto">
            <a:xfrm>
              <a:off x="3226" y="2092"/>
              <a:ext cx="838" cy="1067"/>
            </a:xfrm>
            <a:custGeom>
              <a:avLst/>
              <a:gdLst>
                <a:gd name="T0" fmla="*/ 1 w 1675"/>
                <a:gd name="T1" fmla="*/ 0 h 3203"/>
                <a:gd name="T2" fmla="*/ 1 w 1675"/>
                <a:gd name="T3" fmla="*/ 0 h 3203"/>
                <a:gd name="T4" fmla="*/ 1 w 1675"/>
                <a:gd name="T5" fmla="*/ 0 h 3203"/>
                <a:gd name="T6" fmla="*/ 1 w 1675"/>
                <a:gd name="T7" fmla="*/ 0 h 3203"/>
                <a:gd name="T8" fmla="*/ 1 w 1675"/>
                <a:gd name="T9" fmla="*/ 0 h 3203"/>
                <a:gd name="T10" fmla="*/ 1 w 1675"/>
                <a:gd name="T11" fmla="*/ 0 h 3203"/>
                <a:gd name="T12" fmla="*/ 1 w 1675"/>
                <a:gd name="T13" fmla="*/ 0 h 3203"/>
                <a:gd name="T14" fmla="*/ 1 w 1675"/>
                <a:gd name="T15" fmla="*/ 0 h 3203"/>
                <a:gd name="T16" fmla="*/ 1 w 1675"/>
                <a:gd name="T17" fmla="*/ 0 h 3203"/>
                <a:gd name="T18" fmla="*/ 1 w 1675"/>
                <a:gd name="T19" fmla="*/ 0 h 3203"/>
                <a:gd name="T20" fmla="*/ 1 w 1675"/>
                <a:gd name="T21" fmla="*/ 0 h 3203"/>
                <a:gd name="T22" fmla="*/ 1 w 1675"/>
                <a:gd name="T23" fmla="*/ 0 h 3203"/>
                <a:gd name="T24" fmla="*/ 1 w 1675"/>
                <a:gd name="T25" fmla="*/ 0 h 3203"/>
                <a:gd name="T26" fmla="*/ 1 w 1675"/>
                <a:gd name="T27" fmla="*/ 0 h 3203"/>
                <a:gd name="T28" fmla="*/ 1 w 1675"/>
                <a:gd name="T29" fmla="*/ 0 h 3203"/>
                <a:gd name="T30" fmla="*/ 1 w 1675"/>
                <a:gd name="T31" fmla="*/ 0 h 3203"/>
                <a:gd name="T32" fmla="*/ 1 w 1675"/>
                <a:gd name="T33" fmla="*/ 0 h 3203"/>
                <a:gd name="T34" fmla="*/ 1 w 1675"/>
                <a:gd name="T35" fmla="*/ 0 h 3203"/>
                <a:gd name="T36" fmla="*/ 1 w 1675"/>
                <a:gd name="T37" fmla="*/ 0 h 3203"/>
                <a:gd name="T38" fmla="*/ 1 w 1675"/>
                <a:gd name="T39" fmla="*/ 0 h 3203"/>
                <a:gd name="T40" fmla="*/ 1 w 1675"/>
                <a:gd name="T41" fmla="*/ 0 h 3203"/>
                <a:gd name="T42" fmla="*/ 1 w 1675"/>
                <a:gd name="T43" fmla="*/ 0 h 3203"/>
                <a:gd name="T44" fmla="*/ 1 w 1675"/>
                <a:gd name="T45" fmla="*/ 0 h 3203"/>
                <a:gd name="T46" fmla="*/ 1 w 1675"/>
                <a:gd name="T47" fmla="*/ 0 h 3203"/>
                <a:gd name="T48" fmla="*/ 1 w 1675"/>
                <a:gd name="T49" fmla="*/ 0 h 3203"/>
                <a:gd name="T50" fmla="*/ 1 w 1675"/>
                <a:gd name="T51" fmla="*/ 0 h 3203"/>
                <a:gd name="T52" fmla="*/ 1 w 1675"/>
                <a:gd name="T53" fmla="*/ 0 h 3203"/>
                <a:gd name="T54" fmla="*/ 1 w 1675"/>
                <a:gd name="T55" fmla="*/ 0 h 3203"/>
                <a:gd name="T56" fmla="*/ 1 w 1675"/>
                <a:gd name="T57" fmla="*/ 0 h 3203"/>
                <a:gd name="T58" fmla="*/ 1 w 1675"/>
                <a:gd name="T59" fmla="*/ 0 h 3203"/>
                <a:gd name="T60" fmla="*/ 1 w 1675"/>
                <a:gd name="T61" fmla="*/ 0 h 3203"/>
                <a:gd name="T62" fmla="*/ 1 w 1675"/>
                <a:gd name="T63" fmla="*/ 0 h 3203"/>
                <a:gd name="T64" fmla="*/ 1 w 1675"/>
                <a:gd name="T65" fmla="*/ 0 h 3203"/>
                <a:gd name="T66" fmla="*/ 1 w 1675"/>
                <a:gd name="T67" fmla="*/ 0 h 3203"/>
                <a:gd name="T68" fmla="*/ 1 w 1675"/>
                <a:gd name="T69" fmla="*/ 0 h 3203"/>
                <a:gd name="T70" fmla="*/ 1 w 1675"/>
                <a:gd name="T71" fmla="*/ 0 h 3203"/>
                <a:gd name="T72" fmla="*/ 1 w 1675"/>
                <a:gd name="T73" fmla="*/ 0 h 3203"/>
                <a:gd name="T74" fmla="*/ 1 w 1675"/>
                <a:gd name="T75" fmla="*/ 0 h 3203"/>
                <a:gd name="T76" fmla="*/ 1 w 1675"/>
                <a:gd name="T77" fmla="*/ 0 h 3203"/>
                <a:gd name="T78" fmla="*/ 1 w 1675"/>
                <a:gd name="T79" fmla="*/ 0 h 3203"/>
                <a:gd name="T80" fmla="*/ 1 w 1675"/>
                <a:gd name="T81" fmla="*/ 0 h 3203"/>
                <a:gd name="T82" fmla="*/ 1 w 1675"/>
                <a:gd name="T83" fmla="*/ 0 h 3203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1675"/>
                <a:gd name="T127" fmla="*/ 0 h 3203"/>
                <a:gd name="T128" fmla="*/ 1675 w 1675"/>
                <a:gd name="T129" fmla="*/ 3203 h 3203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1675" h="3203">
                  <a:moveTo>
                    <a:pt x="1588" y="3157"/>
                  </a:moveTo>
                  <a:lnTo>
                    <a:pt x="1620" y="3144"/>
                  </a:lnTo>
                  <a:lnTo>
                    <a:pt x="1645" y="3104"/>
                  </a:lnTo>
                  <a:lnTo>
                    <a:pt x="1672" y="2962"/>
                  </a:lnTo>
                  <a:lnTo>
                    <a:pt x="1675" y="2870"/>
                  </a:lnTo>
                  <a:lnTo>
                    <a:pt x="1675" y="2818"/>
                  </a:lnTo>
                  <a:lnTo>
                    <a:pt x="1673" y="2762"/>
                  </a:lnTo>
                  <a:lnTo>
                    <a:pt x="1653" y="2522"/>
                  </a:lnTo>
                  <a:lnTo>
                    <a:pt x="1572" y="2036"/>
                  </a:lnTo>
                  <a:lnTo>
                    <a:pt x="1523" y="1840"/>
                  </a:lnTo>
                  <a:lnTo>
                    <a:pt x="1474" y="1701"/>
                  </a:lnTo>
                  <a:lnTo>
                    <a:pt x="1453" y="1673"/>
                  </a:lnTo>
                  <a:lnTo>
                    <a:pt x="1418" y="1651"/>
                  </a:lnTo>
                  <a:lnTo>
                    <a:pt x="1351" y="1619"/>
                  </a:lnTo>
                  <a:lnTo>
                    <a:pt x="1164" y="1505"/>
                  </a:lnTo>
                  <a:lnTo>
                    <a:pt x="1056" y="1437"/>
                  </a:lnTo>
                  <a:lnTo>
                    <a:pt x="1000" y="1394"/>
                  </a:lnTo>
                  <a:lnTo>
                    <a:pt x="960" y="1342"/>
                  </a:lnTo>
                  <a:lnTo>
                    <a:pt x="941" y="1226"/>
                  </a:lnTo>
                  <a:lnTo>
                    <a:pt x="941" y="1193"/>
                  </a:lnTo>
                  <a:lnTo>
                    <a:pt x="941" y="1158"/>
                  </a:lnTo>
                  <a:lnTo>
                    <a:pt x="951" y="1105"/>
                  </a:lnTo>
                  <a:lnTo>
                    <a:pt x="1024" y="966"/>
                  </a:lnTo>
                  <a:lnTo>
                    <a:pt x="1058" y="836"/>
                  </a:lnTo>
                  <a:lnTo>
                    <a:pt x="1080" y="703"/>
                  </a:lnTo>
                  <a:lnTo>
                    <a:pt x="1077" y="676"/>
                  </a:lnTo>
                  <a:lnTo>
                    <a:pt x="1067" y="656"/>
                  </a:lnTo>
                  <a:lnTo>
                    <a:pt x="1050" y="604"/>
                  </a:lnTo>
                  <a:lnTo>
                    <a:pt x="1050" y="526"/>
                  </a:lnTo>
                  <a:lnTo>
                    <a:pt x="1045" y="429"/>
                  </a:lnTo>
                  <a:lnTo>
                    <a:pt x="1016" y="261"/>
                  </a:lnTo>
                  <a:lnTo>
                    <a:pt x="987" y="205"/>
                  </a:lnTo>
                  <a:lnTo>
                    <a:pt x="940" y="143"/>
                  </a:lnTo>
                  <a:lnTo>
                    <a:pt x="842" y="52"/>
                  </a:lnTo>
                  <a:lnTo>
                    <a:pt x="749" y="17"/>
                  </a:lnTo>
                  <a:lnTo>
                    <a:pt x="650" y="0"/>
                  </a:lnTo>
                  <a:lnTo>
                    <a:pt x="634" y="1"/>
                  </a:lnTo>
                  <a:lnTo>
                    <a:pt x="615" y="10"/>
                  </a:lnTo>
                  <a:lnTo>
                    <a:pt x="573" y="39"/>
                  </a:lnTo>
                  <a:lnTo>
                    <a:pt x="497" y="110"/>
                  </a:lnTo>
                  <a:lnTo>
                    <a:pt x="462" y="195"/>
                  </a:lnTo>
                  <a:lnTo>
                    <a:pt x="429" y="292"/>
                  </a:lnTo>
                  <a:lnTo>
                    <a:pt x="423" y="352"/>
                  </a:lnTo>
                  <a:lnTo>
                    <a:pt x="423" y="393"/>
                  </a:lnTo>
                  <a:lnTo>
                    <a:pt x="423" y="415"/>
                  </a:lnTo>
                  <a:lnTo>
                    <a:pt x="423" y="441"/>
                  </a:lnTo>
                  <a:lnTo>
                    <a:pt x="425" y="532"/>
                  </a:lnTo>
                  <a:lnTo>
                    <a:pt x="425" y="569"/>
                  </a:lnTo>
                  <a:lnTo>
                    <a:pt x="424" y="599"/>
                  </a:lnTo>
                  <a:lnTo>
                    <a:pt x="405" y="644"/>
                  </a:lnTo>
                  <a:lnTo>
                    <a:pt x="386" y="689"/>
                  </a:lnTo>
                  <a:lnTo>
                    <a:pt x="415" y="880"/>
                  </a:lnTo>
                  <a:lnTo>
                    <a:pt x="450" y="963"/>
                  </a:lnTo>
                  <a:lnTo>
                    <a:pt x="486" y="1040"/>
                  </a:lnTo>
                  <a:lnTo>
                    <a:pt x="516" y="1193"/>
                  </a:lnTo>
                  <a:lnTo>
                    <a:pt x="530" y="1232"/>
                  </a:lnTo>
                  <a:lnTo>
                    <a:pt x="575" y="1317"/>
                  </a:lnTo>
                  <a:lnTo>
                    <a:pt x="531" y="1356"/>
                  </a:lnTo>
                  <a:lnTo>
                    <a:pt x="461" y="1397"/>
                  </a:lnTo>
                  <a:lnTo>
                    <a:pt x="431" y="1401"/>
                  </a:lnTo>
                  <a:lnTo>
                    <a:pt x="391" y="1392"/>
                  </a:lnTo>
                  <a:lnTo>
                    <a:pt x="353" y="1381"/>
                  </a:lnTo>
                  <a:lnTo>
                    <a:pt x="321" y="1378"/>
                  </a:lnTo>
                  <a:lnTo>
                    <a:pt x="282" y="1382"/>
                  </a:lnTo>
                  <a:lnTo>
                    <a:pt x="254" y="1382"/>
                  </a:lnTo>
                  <a:lnTo>
                    <a:pt x="239" y="1382"/>
                  </a:lnTo>
                  <a:lnTo>
                    <a:pt x="224" y="1381"/>
                  </a:lnTo>
                  <a:lnTo>
                    <a:pt x="165" y="1379"/>
                  </a:lnTo>
                  <a:lnTo>
                    <a:pt x="142" y="1379"/>
                  </a:lnTo>
                  <a:lnTo>
                    <a:pt x="123" y="1385"/>
                  </a:lnTo>
                  <a:lnTo>
                    <a:pt x="112" y="1417"/>
                  </a:lnTo>
                  <a:lnTo>
                    <a:pt x="107" y="1482"/>
                  </a:lnTo>
                  <a:lnTo>
                    <a:pt x="94" y="1593"/>
                  </a:lnTo>
                  <a:lnTo>
                    <a:pt x="64" y="1686"/>
                  </a:lnTo>
                  <a:lnTo>
                    <a:pt x="46" y="1789"/>
                  </a:lnTo>
                  <a:lnTo>
                    <a:pt x="3" y="2317"/>
                  </a:lnTo>
                  <a:lnTo>
                    <a:pt x="0" y="2815"/>
                  </a:lnTo>
                  <a:lnTo>
                    <a:pt x="3" y="3176"/>
                  </a:lnTo>
                  <a:lnTo>
                    <a:pt x="316" y="3199"/>
                  </a:lnTo>
                  <a:lnTo>
                    <a:pt x="493" y="3203"/>
                  </a:lnTo>
                  <a:lnTo>
                    <a:pt x="587" y="3203"/>
                  </a:lnTo>
                  <a:lnTo>
                    <a:pt x="636" y="3203"/>
                  </a:lnTo>
                  <a:lnTo>
                    <a:pt x="686" y="3203"/>
                  </a:lnTo>
                  <a:lnTo>
                    <a:pt x="1588" y="3157"/>
                  </a:lnTo>
                  <a:close/>
                </a:path>
              </a:pathLst>
            </a:cu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9469" name="Freeform 14"/>
            <p:cNvSpPr>
              <a:spLocks/>
            </p:cNvSpPr>
            <p:nvPr/>
          </p:nvSpPr>
          <p:spPr bwMode="auto">
            <a:xfrm>
              <a:off x="1547" y="2214"/>
              <a:ext cx="811" cy="966"/>
            </a:xfrm>
            <a:custGeom>
              <a:avLst/>
              <a:gdLst>
                <a:gd name="T0" fmla="*/ 1 w 1621"/>
                <a:gd name="T1" fmla="*/ 0 h 2897"/>
                <a:gd name="T2" fmla="*/ 1 w 1621"/>
                <a:gd name="T3" fmla="*/ 0 h 2897"/>
                <a:gd name="T4" fmla="*/ 1 w 1621"/>
                <a:gd name="T5" fmla="*/ 0 h 2897"/>
                <a:gd name="T6" fmla="*/ 1 w 1621"/>
                <a:gd name="T7" fmla="*/ 0 h 2897"/>
                <a:gd name="T8" fmla="*/ 1 w 1621"/>
                <a:gd name="T9" fmla="*/ 0 h 2897"/>
                <a:gd name="T10" fmla="*/ 1 w 1621"/>
                <a:gd name="T11" fmla="*/ 0 h 2897"/>
                <a:gd name="T12" fmla="*/ 1 w 1621"/>
                <a:gd name="T13" fmla="*/ 0 h 2897"/>
                <a:gd name="T14" fmla="*/ 1 w 1621"/>
                <a:gd name="T15" fmla="*/ 0 h 2897"/>
                <a:gd name="T16" fmla="*/ 1 w 1621"/>
                <a:gd name="T17" fmla="*/ 0 h 2897"/>
                <a:gd name="T18" fmla="*/ 1 w 1621"/>
                <a:gd name="T19" fmla="*/ 0 h 2897"/>
                <a:gd name="T20" fmla="*/ 1 w 1621"/>
                <a:gd name="T21" fmla="*/ 0 h 2897"/>
                <a:gd name="T22" fmla="*/ 1 w 1621"/>
                <a:gd name="T23" fmla="*/ 0 h 2897"/>
                <a:gd name="T24" fmla="*/ 1 w 1621"/>
                <a:gd name="T25" fmla="*/ 0 h 2897"/>
                <a:gd name="T26" fmla="*/ 1 w 1621"/>
                <a:gd name="T27" fmla="*/ 0 h 2897"/>
                <a:gd name="T28" fmla="*/ 1 w 1621"/>
                <a:gd name="T29" fmla="*/ 0 h 2897"/>
                <a:gd name="T30" fmla="*/ 1 w 1621"/>
                <a:gd name="T31" fmla="*/ 0 h 2897"/>
                <a:gd name="T32" fmla="*/ 1 w 1621"/>
                <a:gd name="T33" fmla="*/ 0 h 2897"/>
                <a:gd name="T34" fmla="*/ 1 w 1621"/>
                <a:gd name="T35" fmla="*/ 0 h 2897"/>
                <a:gd name="T36" fmla="*/ 1 w 1621"/>
                <a:gd name="T37" fmla="*/ 0 h 2897"/>
                <a:gd name="T38" fmla="*/ 1 w 1621"/>
                <a:gd name="T39" fmla="*/ 0 h 2897"/>
                <a:gd name="T40" fmla="*/ 1 w 1621"/>
                <a:gd name="T41" fmla="*/ 0 h 2897"/>
                <a:gd name="T42" fmla="*/ 1 w 1621"/>
                <a:gd name="T43" fmla="*/ 0 h 2897"/>
                <a:gd name="T44" fmla="*/ 1 w 1621"/>
                <a:gd name="T45" fmla="*/ 0 h 2897"/>
                <a:gd name="T46" fmla="*/ 1 w 1621"/>
                <a:gd name="T47" fmla="*/ 0 h 2897"/>
                <a:gd name="T48" fmla="*/ 1 w 1621"/>
                <a:gd name="T49" fmla="*/ 0 h 2897"/>
                <a:gd name="T50" fmla="*/ 1 w 1621"/>
                <a:gd name="T51" fmla="*/ 0 h 2897"/>
                <a:gd name="T52" fmla="*/ 1 w 1621"/>
                <a:gd name="T53" fmla="*/ 0 h 2897"/>
                <a:gd name="T54" fmla="*/ 1 w 1621"/>
                <a:gd name="T55" fmla="*/ 0 h 2897"/>
                <a:gd name="T56" fmla="*/ 1 w 1621"/>
                <a:gd name="T57" fmla="*/ 0 h 2897"/>
                <a:gd name="T58" fmla="*/ 1 w 1621"/>
                <a:gd name="T59" fmla="*/ 0 h 2897"/>
                <a:gd name="T60" fmla="*/ 1 w 1621"/>
                <a:gd name="T61" fmla="*/ 0 h 2897"/>
                <a:gd name="T62" fmla="*/ 0 w 1621"/>
                <a:gd name="T63" fmla="*/ 0 h 2897"/>
                <a:gd name="T64" fmla="*/ 1 w 1621"/>
                <a:gd name="T65" fmla="*/ 0 h 2897"/>
                <a:gd name="T66" fmla="*/ 1 w 1621"/>
                <a:gd name="T67" fmla="*/ 0 h 2897"/>
                <a:gd name="T68" fmla="*/ 1 w 1621"/>
                <a:gd name="T69" fmla="*/ 0 h 2897"/>
                <a:gd name="T70" fmla="*/ 1 w 1621"/>
                <a:gd name="T71" fmla="*/ 0 h 2897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1621"/>
                <a:gd name="T109" fmla="*/ 0 h 2897"/>
                <a:gd name="T110" fmla="*/ 1621 w 1621"/>
                <a:gd name="T111" fmla="*/ 2897 h 2897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1621" h="2897">
                  <a:moveTo>
                    <a:pt x="1621" y="2890"/>
                  </a:moveTo>
                  <a:lnTo>
                    <a:pt x="1621" y="2770"/>
                  </a:lnTo>
                  <a:lnTo>
                    <a:pt x="1617" y="2614"/>
                  </a:lnTo>
                  <a:lnTo>
                    <a:pt x="1595" y="2246"/>
                  </a:lnTo>
                  <a:lnTo>
                    <a:pt x="1553" y="1882"/>
                  </a:lnTo>
                  <a:lnTo>
                    <a:pt x="1522" y="1733"/>
                  </a:lnTo>
                  <a:lnTo>
                    <a:pt x="1481" y="1619"/>
                  </a:lnTo>
                  <a:lnTo>
                    <a:pt x="1431" y="1539"/>
                  </a:lnTo>
                  <a:lnTo>
                    <a:pt x="1368" y="1473"/>
                  </a:lnTo>
                  <a:lnTo>
                    <a:pt x="1275" y="1440"/>
                  </a:lnTo>
                  <a:lnTo>
                    <a:pt x="1181" y="1407"/>
                  </a:lnTo>
                  <a:lnTo>
                    <a:pt x="1052" y="1342"/>
                  </a:lnTo>
                  <a:lnTo>
                    <a:pt x="981" y="1300"/>
                  </a:lnTo>
                  <a:lnTo>
                    <a:pt x="937" y="1249"/>
                  </a:lnTo>
                  <a:lnTo>
                    <a:pt x="920" y="1197"/>
                  </a:lnTo>
                  <a:lnTo>
                    <a:pt x="920" y="1171"/>
                  </a:lnTo>
                  <a:lnTo>
                    <a:pt x="929" y="1139"/>
                  </a:lnTo>
                  <a:lnTo>
                    <a:pt x="1021" y="955"/>
                  </a:lnTo>
                  <a:lnTo>
                    <a:pt x="1055" y="851"/>
                  </a:lnTo>
                  <a:lnTo>
                    <a:pt x="1078" y="738"/>
                  </a:lnTo>
                  <a:lnTo>
                    <a:pt x="1078" y="700"/>
                  </a:lnTo>
                  <a:lnTo>
                    <a:pt x="1078" y="676"/>
                  </a:lnTo>
                  <a:lnTo>
                    <a:pt x="1076" y="645"/>
                  </a:lnTo>
                  <a:lnTo>
                    <a:pt x="1067" y="505"/>
                  </a:lnTo>
                  <a:lnTo>
                    <a:pt x="1034" y="279"/>
                  </a:lnTo>
                  <a:lnTo>
                    <a:pt x="939" y="128"/>
                  </a:lnTo>
                  <a:lnTo>
                    <a:pt x="826" y="7"/>
                  </a:lnTo>
                  <a:lnTo>
                    <a:pt x="808" y="3"/>
                  </a:lnTo>
                  <a:lnTo>
                    <a:pt x="787" y="1"/>
                  </a:lnTo>
                  <a:lnTo>
                    <a:pt x="743" y="16"/>
                  </a:lnTo>
                  <a:lnTo>
                    <a:pt x="716" y="37"/>
                  </a:lnTo>
                  <a:lnTo>
                    <a:pt x="723" y="53"/>
                  </a:lnTo>
                  <a:lnTo>
                    <a:pt x="695" y="22"/>
                  </a:lnTo>
                  <a:lnTo>
                    <a:pt x="657" y="3"/>
                  </a:lnTo>
                  <a:lnTo>
                    <a:pt x="638" y="0"/>
                  </a:lnTo>
                  <a:lnTo>
                    <a:pt x="621" y="10"/>
                  </a:lnTo>
                  <a:lnTo>
                    <a:pt x="533" y="108"/>
                  </a:lnTo>
                  <a:lnTo>
                    <a:pt x="451" y="222"/>
                  </a:lnTo>
                  <a:lnTo>
                    <a:pt x="442" y="416"/>
                  </a:lnTo>
                  <a:lnTo>
                    <a:pt x="442" y="540"/>
                  </a:lnTo>
                  <a:lnTo>
                    <a:pt x="439" y="621"/>
                  </a:lnTo>
                  <a:lnTo>
                    <a:pt x="423" y="661"/>
                  </a:lnTo>
                  <a:lnTo>
                    <a:pt x="408" y="703"/>
                  </a:lnTo>
                  <a:lnTo>
                    <a:pt x="408" y="731"/>
                  </a:lnTo>
                  <a:lnTo>
                    <a:pt x="405" y="752"/>
                  </a:lnTo>
                  <a:lnTo>
                    <a:pt x="405" y="773"/>
                  </a:lnTo>
                  <a:lnTo>
                    <a:pt x="406" y="804"/>
                  </a:lnTo>
                  <a:lnTo>
                    <a:pt x="442" y="875"/>
                  </a:lnTo>
                  <a:lnTo>
                    <a:pt x="480" y="947"/>
                  </a:lnTo>
                  <a:lnTo>
                    <a:pt x="528" y="1072"/>
                  </a:lnTo>
                  <a:lnTo>
                    <a:pt x="545" y="1135"/>
                  </a:lnTo>
                  <a:lnTo>
                    <a:pt x="542" y="1164"/>
                  </a:lnTo>
                  <a:lnTo>
                    <a:pt x="544" y="1190"/>
                  </a:lnTo>
                  <a:lnTo>
                    <a:pt x="545" y="1228"/>
                  </a:lnTo>
                  <a:lnTo>
                    <a:pt x="539" y="1265"/>
                  </a:lnTo>
                  <a:lnTo>
                    <a:pt x="521" y="1293"/>
                  </a:lnTo>
                  <a:lnTo>
                    <a:pt x="414" y="1373"/>
                  </a:lnTo>
                  <a:lnTo>
                    <a:pt x="315" y="1379"/>
                  </a:lnTo>
                  <a:lnTo>
                    <a:pt x="198" y="1401"/>
                  </a:lnTo>
                  <a:lnTo>
                    <a:pt x="74" y="1493"/>
                  </a:lnTo>
                  <a:lnTo>
                    <a:pt x="41" y="1626"/>
                  </a:lnTo>
                  <a:lnTo>
                    <a:pt x="20" y="1771"/>
                  </a:lnTo>
                  <a:lnTo>
                    <a:pt x="8" y="2012"/>
                  </a:lnTo>
                  <a:lnTo>
                    <a:pt x="0" y="2260"/>
                  </a:lnTo>
                  <a:lnTo>
                    <a:pt x="10" y="2569"/>
                  </a:lnTo>
                  <a:lnTo>
                    <a:pt x="18" y="2735"/>
                  </a:lnTo>
                  <a:lnTo>
                    <a:pt x="19" y="2812"/>
                  </a:lnTo>
                  <a:lnTo>
                    <a:pt x="19" y="2847"/>
                  </a:lnTo>
                  <a:lnTo>
                    <a:pt x="20" y="2883"/>
                  </a:lnTo>
                  <a:lnTo>
                    <a:pt x="819" y="2897"/>
                  </a:lnTo>
                  <a:lnTo>
                    <a:pt x="1370" y="2897"/>
                  </a:lnTo>
                  <a:lnTo>
                    <a:pt x="1621" y="2890"/>
                  </a:lnTo>
                  <a:close/>
                </a:path>
              </a:pathLst>
            </a:cu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9470" name="Freeform 15"/>
            <p:cNvSpPr>
              <a:spLocks/>
            </p:cNvSpPr>
            <p:nvPr/>
          </p:nvSpPr>
          <p:spPr bwMode="auto">
            <a:xfrm>
              <a:off x="2014" y="2446"/>
              <a:ext cx="784" cy="733"/>
            </a:xfrm>
            <a:custGeom>
              <a:avLst/>
              <a:gdLst>
                <a:gd name="T0" fmla="*/ 0 w 1568"/>
                <a:gd name="T1" fmla="*/ 0 h 2197"/>
                <a:gd name="T2" fmla="*/ 1 w 1568"/>
                <a:gd name="T3" fmla="*/ 0 h 2197"/>
                <a:gd name="T4" fmla="*/ 1 w 1568"/>
                <a:gd name="T5" fmla="*/ 0 h 2197"/>
                <a:gd name="T6" fmla="*/ 1 w 1568"/>
                <a:gd name="T7" fmla="*/ 0 h 2197"/>
                <a:gd name="T8" fmla="*/ 1 w 1568"/>
                <a:gd name="T9" fmla="*/ 0 h 2197"/>
                <a:gd name="T10" fmla="*/ 1 w 1568"/>
                <a:gd name="T11" fmla="*/ 0 h 2197"/>
                <a:gd name="T12" fmla="*/ 1 w 1568"/>
                <a:gd name="T13" fmla="*/ 0 h 2197"/>
                <a:gd name="T14" fmla="*/ 1 w 1568"/>
                <a:gd name="T15" fmla="*/ 0 h 2197"/>
                <a:gd name="T16" fmla="*/ 1 w 1568"/>
                <a:gd name="T17" fmla="*/ 0 h 2197"/>
                <a:gd name="T18" fmla="*/ 1 w 1568"/>
                <a:gd name="T19" fmla="*/ 0 h 2197"/>
                <a:gd name="T20" fmla="*/ 1 w 1568"/>
                <a:gd name="T21" fmla="*/ 0 h 2197"/>
                <a:gd name="T22" fmla="*/ 1 w 1568"/>
                <a:gd name="T23" fmla="*/ 0 h 2197"/>
                <a:gd name="T24" fmla="*/ 1 w 1568"/>
                <a:gd name="T25" fmla="*/ 0 h 2197"/>
                <a:gd name="T26" fmla="*/ 1 w 1568"/>
                <a:gd name="T27" fmla="*/ 0 h 2197"/>
                <a:gd name="T28" fmla="*/ 1 w 1568"/>
                <a:gd name="T29" fmla="*/ 0 h 2197"/>
                <a:gd name="T30" fmla="*/ 1 w 1568"/>
                <a:gd name="T31" fmla="*/ 0 h 2197"/>
                <a:gd name="T32" fmla="*/ 1 w 1568"/>
                <a:gd name="T33" fmla="*/ 0 h 2197"/>
                <a:gd name="T34" fmla="*/ 1 w 1568"/>
                <a:gd name="T35" fmla="*/ 0 h 2197"/>
                <a:gd name="T36" fmla="*/ 1 w 1568"/>
                <a:gd name="T37" fmla="*/ 0 h 2197"/>
                <a:gd name="T38" fmla="*/ 1 w 1568"/>
                <a:gd name="T39" fmla="*/ 0 h 2197"/>
                <a:gd name="T40" fmla="*/ 1 w 1568"/>
                <a:gd name="T41" fmla="*/ 0 h 2197"/>
                <a:gd name="T42" fmla="*/ 1 w 1568"/>
                <a:gd name="T43" fmla="*/ 0 h 2197"/>
                <a:gd name="T44" fmla="*/ 1 w 1568"/>
                <a:gd name="T45" fmla="*/ 0 h 2197"/>
                <a:gd name="T46" fmla="*/ 1 w 1568"/>
                <a:gd name="T47" fmla="*/ 0 h 2197"/>
                <a:gd name="T48" fmla="*/ 1 w 1568"/>
                <a:gd name="T49" fmla="*/ 0 h 2197"/>
                <a:gd name="T50" fmla="*/ 1 w 1568"/>
                <a:gd name="T51" fmla="*/ 0 h 2197"/>
                <a:gd name="T52" fmla="*/ 1 w 1568"/>
                <a:gd name="T53" fmla="*/ 0 h 2197"/>
                <a:gd name="T54" fmla="*/ 1 w 1568"/>
                <a:gd name="T55" fmla="*/ 0 h 2197"/>
                <a:gd name="T56" fmla="*/ 1 w 1568"/>
                <a:gd name="T57" fmla="*/ 0 h 2197"/>
                <a:gd name="T58" fmla="*/ 1 w 1568"/>
                <a:gd name="T59" fmla="*/ 0 h 2197"/>
                <a:gd name="T60" fmla="*/ 1 w 1568"/>
                <a:gd name="T61" fmla="*/ 0 h 2197"/>
                <a:gd name="T62" fmla="*/ 1 w 1568"/>
                <a:gd name="T63" fmla="*/ 0 h 2197"/>
                <a:gd name="T64" fmla="*/ 1 w 1568"/>
                <a:gd name="T65" fmla="*/ 0 h 2197"/>
                <a:gd name="T66" fmla="*/ 0 w 1568"/>
                <a:gd name="T67" fmla="*/ 0 h 2197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1568"/>
                <a:gd name="T103" fmla="*/ 0 h 2197"/>
                <a:gd name="T104" fmla="*/ 1568 w 1568"/>
                <a:gd name="T105" fmla="*/ 2197 h 2197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1568" h="2197">
                  <a:moveTo>
                    <a:pt x="0" y="2197"/>
                  </a:moveTo>
                  <a:lnTo>
                    <a:pt x="28" y="2024"/>
                  </a:lnTo>
                  <a:lnTo>
                    <a:pt x="42" y="1747"/>
                  </a:lnTo>
                  <a:lnTo>
                    <a:pt x="82" y="1641"/>
                  </a:lnTo>
                  <a:lnTo>
                    <a:pt x="168" y="1569"/>
                  </a:lnTo>
                  <a:lnTo>
                    <a:pt x="277" y="1487"/>
                  </a:lnTo>
                  <a:lnTo>
                    <a:pt x="402" y="1414"/>
                  </a:lnTo>
                  <a:lnTo>
                    <a:pt x="448" y="1306"/>
                  </a:lnTo>
                  <a:lnTo>
                    <a:pt x="454" y="1248"/>
                  </a:lnTo>
                  <a:lnTo>
                    <a:pt x="378" y="1201"/>
                  </a:lnTo>
                  <a:lnTo>
                    <a:pt x="285" y="1092"/>
                  </a:lnTo>
                  <a:lnTo>
                    <a:pt x="285" y="880"/>
                  </a:lnTo>
                  <a:lnTo>
                    <a:pt x="324" y="510"/>
                  </a:lnTo>
                  <a:lnTo>
                    <a:pt x="356" y="240"/>
                  </a:lnTo>
                  <a:lnTo>
                    <a:pt x="472" y="57"/>
                  </a:lnTo>
                  <a:lnTo>
                    <a:pt x="549" y="0"/>
                  </a:lnTo>
                  <a:lnTo>
                    <a:pt x="619" y="11"/>
                  </a:lnTo>
                  <a:lnTo>
                    <a:pt x="688" y="24"/>
                  </a:lnTo>
                  <a:lnTo>
                    <a:pt x="721" y="0"/>
                  </a:lnTo>
                  <a:lnTo>
                    <a:pt x="870" y="115"/>
                  </a:lnTo>
                  <a:lnTo>
                    <a:pt x="985" y="450"/>
                  </a:lnTo>
                  <a:lnTo>
                    <a:pt x="1063" y="747"/>
                  </a:lnTo>
                  <a:lnTo>
                    <a:pt x="1063" y="1010"/>
                  </a:lnTo>
                  <a:lnTo>
                    <a:pt x="985" y="1191"/>
                  </a:lnTo>
                  <a:lnTo>
                    <a:pt x="900" y="1261"/>
                  </a:lnTo>
                  <a:lnTo>
                    <a:pt x="932" y="1329"/>
                  </a:lnTo>
                  <a:lnTo>
                    <a:pt x="1081" y="1462"/>
                  </a:lnTo>
                  <a:lnTo>
                    <a:pt x="1266" y="1487"/>
                  </a:lnTo>
                  <a:lnTo>
                    <a:pt x="1367" y="1560"/>
                  </a:lnTo>
                  <a:lnTo>
                    <a:pt x="1445" y="1638"/>
                  </a:lnTo>
                  <a:lnTo>
                    <a:pt x="1484" y="1794"/>
                  </a:lnTo>
                  <a:lnTo>
                    <a:pt x="1531" y="1959"/>
                  </a:lnTo>
                  <a:lnTo>
                    <a:pt x="1568" y="2194"/>
                  </a:lnTo>
                  <a:lnTo>
                    <a:pt x="0" y="2197"/>
                  </a:ln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9471" name="Freeform 16"/>
            <p:cNvSpPr>
              <a:spLocks/>
            </p:cNvSpPr>
            <p:nvPr/>
          </p:nvSpPr>
          <p:spPr bwMode="auto">
            <a:xfrm>
              <a:off x="2793" y="2383"/>
              <a:ext cx="827" cy="794"/>
            </a:xfrm>
            <a:custGeom>
              <a:avLst/>
              <a:gdLst>
                <a:gd name="T0" fmla="*/ 0 w 1653"/>
                <a:gd name="T1" fmla="*/ 0 h 2380"/>
                <a:gd name="T2" fmla="*/ 1 w 1653"/>
                <a:gd name="T3" fmla="*/ 0 h 2380"/>
                <a:gd name="T4" fmla="*/ 1 w 1653"/>
                <a:gd name="T5" fmla="*/ 0 h 2380"/>
                <a:gd name="T6" fmla="*/ 1 w 1653"/>
                <a:gd name="T7" fmla="*/ 0 h 2380"/>
                <a:gd name="T8" fmla="*/ 1 w 1653"/>
                <a:gd name="T9" fmla="*/ 0 h 2380"/>
                <a:gd name="T10" fmla="*/ 1 w 1653"/>
                <a:gd name="T11" fmla="*/ 0 h 2380"/>
                <a:gd name="T12" fmla="*/ 1 w 1653"/>
                <a:gd name="T13" fmla="*/ 0 h 2380"/>
                <a:gd name="T14" fmla="*/ 1 w 1653"/>
                <a:gd name="T15" fmla="*/ 0 h 2380"/>
                <a:gd name="T16" fmla="*/ 1 w 1653"/>
                <a:gd name="T17" fmla="*/ 0 h 2380"/>
                <a:gd name="T18" fmla="*/ 1 w 1653"/>
                <a:gd name="T19" fmla="*/ 0 h 2380"/>
                <a:gd name="T20" fmla="*/ 1 w 1653"/>
                <a:gd name="T21" fmla="*/ 0 h 2380"/>
                <a:gd name="T22" fmla="*/ 1 w 1653"/>
                <a:gd name="T23" fmla="*/ 0 h 2380"/>
                <a:gd name="T24" fmla="*/ 1 w 1653"/>
                <a:gd name="T25" fmla="*/ 0 h 2380"/>
                <a:gd name="T26" fmla="*/ 1 w 1653"/>
                <a:gd name="T27" fmla="*/ 0 h 2380"/>
                <a:gd name="T28" fmla="*/ 1 w 1653"/>
                <a:gd name="T29" fmla="*/ 0 h 2380"/>
                <a:gd name="T30" fmla="*/ 1 w 1653"/>
                <a:gd name="T31" fmla="*/ 0 h 2380"/>
                <a:gd name="T32" fmla="*/ 1 w 1653"/>
                <a:gd name="T33" fmla="*/ 0 h 2380"/>
                <a:gd name="T34" fmla="*/ 1 w 1653"/>
                <a:gd name="T35" fmla="*/ 0 h 2380"/>
                <a:gd name="T36" fmla="*/ 1 w 1653"/>
                <a:gd name="T37" fmla="*/ 0 h 2380"/>
                <a:gd name="T38" fmla="*/ 1 w 1653"/>
                <a:gd name="T39" fmla="*/ 0 h 2380"/>
                <a:gd name="T40" fmla="*/ 1 w 1653"/>
                <a:gd name="T41" fmla="*/ 0 h 2380"/>
                <a:gd name="T42" fmla="*/ 1 w 1653"/>
                <a:gd name="T43" fmla="*/ 0 h 2380"/>
                <a:gd name="T44" fmla="*/ 1 w 1653"/>
                <a:gd name="T45" fmla="*/ 0 h 2380"/>
                <a:gd name="T46" fmla="*/ 1 w 1653"/>
                <a:gd name="T47" fmla="*/ 0 h 2380"/>
                <a:gd name="T48" fmla="*/ 1 w 1653"/>
                <a:gd name="T49" fmla="*/ 0 h 2380"/>
                <a:gd name="T50" fmla="*/ 1 w 1653"/>
                <a:gd name="T51" fmla="*/ 0 h 2380"/>
                <a:gd name="T52" fmla="*/ 1 w 1653"/>
                <a:gd name="T53" fmla="*/ 0 h 2380"/>
                <a:gd name="T54" fmla="*/ 1 w 1653"/>
                <a:gd name="T55" fmla="*/ 0 h 2380"/>
                <a:gd name="T56" fmla="*/ 1 w 1653"/>
                <a:gd name="T57" fmla="*/ 0 h 2380"/>
                <a:gd name="T58" fmla="*/ 1 w 1653"/>
                <a:gd name="T59" fmla="*/ 0 h 2380"/>
                <a:gd name="T60" fmla="*/ 1 w 1653"/>
                <a:gd name="T61" fmla="*/ 0 h 2380"/>
                <a:gd name="T62" fmla="*/ 1 w 1653"/>
                <a:gd name="T63" fmla="*/ 0 h 2380"/>
                <a:gd name="T64" fmla="*/ 1 w 1653"/>
                <a:gd name="T65" fmla="*/ 0 h 2380"/>
                <a:gd name="T66" fmla="*/ 1 w 1653"/>
                <a:gd name="T67" fmla="*/ 0 h 2380"/>
                <a:gd name="T68" fmla="*/ 1 w 1653"/>
                <a:gd name="T69" fmla="*/ 0 h 2380"/>
                <a:gd name="T70" fmla="*/ 1 w 1653"/>
                <a:gd name="T71" fmla="*/ 0 h 2380"/>
                <a:gd name="T72" fmla="*/ 1 w 1653"/>
                <a:gd name="T73" fmla="*/ 0 h 2380"/>
                <a:gd name="T74" fmla="*/ 0 w 1653"/>
                <a:gd name="T75" fmla="*/ 0 h 2380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1653"/>
                <a:gd name="T115" fmla="*/ 0 h 2380"/>
                <a:gd name="T116" fmla="*/ 1653 w 1653"/>
                <a:gd name="T117" fmla="*/ 2380 h 2380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1653" h="2380">
                  <a:moveTo>
                    <a:pt x="0" y="2380"/>
                  </a:moveTo>
                  <a:lnTo>
                    <a:pt x="34" y="1839"/>
                  </a:lnTo>
                  <a:lnTo>
                    <a:pt x="82" y="1712"/>
                  </a:lnTo>
                  <a:lnTo>
                    <a:pt x="153" y="1528"/>
                  </a:lnTo>
                  <a:lnTo>
                    <a:pt x="237" y="1508"/>
                  </a:lnTo>
                  <a:lnTo>
                    <a:pt x="400" y="1473"/>
                  </a:lnTo>
                  <a:lnTo>
                    <a:pt x="477" y="1427"/>
                  </a:lnTo>
                  <a:lnTo>
                    <a:pt x="548" y="1365"/>
                  </a:lnTo>
                  <a:lnTo>
                    <a:pt x="572" y="1208"/>
                  </a:lnTo>
                  <a:lnTo>
                    <a:pt x="495" y="997"/>
                  </a:lnTo>
                  <a:lnTo>
                    <a:pt x="440" y="975"/>
                  </a:lnTo>
                  <a:lnTo>
                    <a:pt x="393" y="747"/>
                  </a:lnTo>
                  <a:lnTo>
                    <a:pt x="425" y="686"/>
                  </a:lnTo>
                  <a:lnTo>
                    <a:pt x="409" y="464"/>
                  </a:lnTo>
                  <a:lnTo>
                    <a:pt x="418" y="246"/>
                  </a:lnTo>
                  <a:lnTo>
                    <a:pt x="472" y="163"/>
                  </a:lnTo>
                  <a:lnTo>
                    <a:pt x="588" y="19"/>
                  </a:lnTo>
                  <a:lnTo>
                    <a:pt x="681" y="0"/>
                  </a:lnTo>
                  <a:lnTo>
                    <a:pt x="806" y="0"/>
                  </a:lnTo>
                  <a:lnTo>
                    <a:pt x="899" y="57"/>
                  </a:lnTo>
                  <a:lnTo>
                    <a:pt x="977" y="163"/>
                  </a:lnTo>
                  <a:lnTo>
                    <a:pt x="1031" y="345"/>
                  </a:lnTo>
                  <a:lnTo>
                    <a:pt x="1046" y="496"/>
                  </a:lnTo>
                  <a:lnTo>
                    <a:pt x="1047" y="631"/>
                  </a:lnTo>
                  <a:lnTo>
                    <a:pt x="1093" y="653"/>
                  </a:lnTo>
                  <a:lnTo>
                    <a:pt x="1078" y="865"/>
                  </a:lnTo>
                  <a:lnTo>
                    <a:pt x="1012" y="903"/>
                  </a:lnTo>
                  <a:lnTo>
                    <a:pt x="993" y="1030"/>
                  </a:lnTo>
                  <a:lnTo>
                    <a:pt x="968" y="1179"/>
                  </a:lnTo>
                  <a:lnTo>
                    <a:pt x="983" y="1296"/>
                  </a:lnTo>
                  <a:lnTo>
                    <a:pt x="1070" y="1368"/>
                  </a:lnTo>
                  <a:lnTo>
                    <a:pt x="1186" y="1413"/>
                  </a:lnTo>
                  <a:lnTo>
                    <a:pt x="1350" y="1447"/>
                  </a:lnTo>
                  <a:lnTo>
                    <a:pt x="1468" y="1462"/>
                  </a:lnTo>
                  <a:lnTo>
                    <a:pt x="1530" y="1579"/>
                  </a:lnTo>
                  <a:lnTo>
                    <a:pt x="1577" y="1687"/>
                  </a:lnTo>
                  <a:lnTo>
                    <a:pt x="1653" y="2353"/>
                  </a:lnTo>
                  <a:lnTo>
                    <a:pt x="0" y="2380"/>
                  </a:ln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9472" name="Rectangle 17"/>
            <p:cNvSpPr>
              <a:spLocks noChangeArrowheads="1"/>
            </p:cNvSpPr>
            <p:nvPr/>
          </p:nvSpPr>
          <p:spPr bwMode="auto">
            <a:xfrm>
              <a:off x="3272" y="1322"/>
              <a:ext cx="110" cy="2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GB">
                  <a:solidFill>
                    <a:srgbClr val="6E6E6E"/>
                  </a:solidFill>
                  <a:latin typeface="Lucida Sans Unicode" charset="0"/>
                </a:rPr>
                <a:t>z</a:t>
              </a:r>
              <a:endParaRPr lang="en-GB">
                <a:latin typeface="Lucida Sans Unicode" charset="0"/>
              </a:endParaRPr>
            </a:p>
          </p:txBody>
        </p:sp>
        <p:sp>
          <p:nvSpPr>
            <p:cNvPr id="19473" name="Rectangle 18"/>
            <p:cNvSpPr>
              <a:spLocks noChangeArrowheads="1"/>
            </p:cNvSpPr>
            <p:nvPr/>
          </p:nvSpPr>
          <p:spPr bwMode="auto">
            <a:xfrm>
              <a:off x="3166" y="1365"/>
              <a:ext cx="96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sz="2100">
                  <a:solidFill>
                    <a:srgbClr val="6E6E6E"/>
                  </a:solidFill>
                  <a:latin typeface="Lucida Sans Unicode" charset="0"/>
                </a:rPr>
                <a:t>z</a:t>
              </a:r>
              <a:endParaRPr lang="en-US">
                <a:latin typeface="Lucida Sans Unicode" charset="0"/>
              </a:endParaRPr>
            </a:p>
          </p:txBody>
        </p:sp>
        <p:sp>
          <p:nvSpPr>
            <p:cNvPr id="19474" name="Rectangle 19"/>
            <p:cNvSpPr>
              <a:spLocks noChangeArrowheads="1"/>
            </p:cNvSpPr>
            <p:nvPr/>
          </p:nvSpPr>
          <p:spPr bwMode="auto">
            <a:xfrm>
              <a:off x="3079" y="1409"/>
              <a:ext cx="110" cy="2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>
                  <a:solidFill>
                    <a:srgbClr val="6E6E6E"/>
                  </a:solidFill>
                  <a:latin typeface="Lucida Sans Unicode" charset="0"/>
                </a:rPr>
                <a:t>z</a:t>
              </a:r>
              <a:endParaRPr lang="en-US">
                <a:latin typeface="Lucida Sans Unicode" charset="0"/>
              </a:endParaRPr>
            </a:p>
          </p:txBody>
        </p:sp>
        <p:sp>
          <p:nvSpPr>
            <p:cNvPr id="19475" name="Rectangle 20"/>
            <p:cNvSpPr>
              <a:spLocks noChangeArrowheads="1"/>
            </p:cNvSpPr>
            <p:nvPr/>
          </p:nvSpPr>
          <p:spPr bwMode="auto">
            <a:xfrm>
              <a:off x="3017" y="1498"/>
              <a:ext cx="69" cy="1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sz="1500">
                  <a:solidFill>
                    <a:srgbClr val="6E6E6E"/>
                  </a:solidFill>
                  <a:latin typeface="Lucida Sans Unicode" charset="0"/>
                </a:rPr>
                <a:t>z</a:t>
              </a:r>
              <a:endParaRPr lang="en-US">
                <a:latin typeface="Lucida Sans Unicode" charset="0"/>
              </a:endParaRPr>
            </a:p>
          </p:txBody>
        </p:sp>
        <p:sp>
          <p:nvSpPr>
            <p:cNvPr id="19476" name="Rectangle 21"/>
            <p:cNvSpPr>
              <a:spLocks noChangeArrowheads="1"/>
            </p:cNvSpPr>
            <p:nvPr/>
          </p:nvSpPr>
          <p:spPr bwMode="auto">
            <a:xfrm>
              <a:off x="2961" y="1587"/>
              <a:ext cx="60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sz="1300">
                  <a:solidFill>
                    <a:srgbClr val="6E6E6E"/>
                  </a:solidFill>
                  <a:latin typeface="Lucida Sans Unicode" charset="0"/>
                </a:rPr>
                <a:t>z</a:t>
              </a:r>
              <a:endParaRPr lang="en-US">
                <a:latin typeface="Lucida Sans Unicode" charset="0"/>
              </a:endParaRPr>
            </a:p>
          </p:txBody>
        </p:sp>
        <p:sp>
          <p:nvSpPr>
            <p:cNvPr id="19477" name="Rectangle 22"/>
            <p:cNvSpPr>
              <a:spLocks noChangeArrowheads="1"/>
            </p:cNvSpPr>
            <p:nvPr/>
          </p:nvSpPr>
          <p:spPr bwMode="auto">
            <a:xfrm>
              <a:off x="2920" y="1680"/>
              <a:ext cx="50" cy="1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sz="1100">
                  <a:solidFill>
                    <a:srgbClr val="6E6E6E"/>
                  </a:solidFill>
                  <a:latin typeface="Lucida Sans Unicode" charset="0"/>
                </a:rPr>
                <a:t>z</a:t>
              </a:r>
              <a:endParaRPr lang="en-US">
                <a:latin typeface="Lucida Sans Unicode" charset="0"/>
              </a:endParaRPr>
            </a:p>
          </p:txBody>
        </p:sp>
        <p:sp>
          <p:nvSpPr>
            <p:cNvPr id="19478" name="Rectangle 23"/>
            <p:cNvSpPr>
              <a:spLocks noChangeArrowheads="1"/>
            </p:cNvSpPr>
            <p:nvPr/>
          </p:nvSpPr>
          <p:spPr bwMode="auto">
            <a:xfrm>
              <a:off x="2895" y="1749"/>
              <a:ext cx="41" cy="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sz="900">
                  <a:solidFill>
                    <a:srgbClr val="6E6E6E"/>
                  </a:solidFill>
                  <a:latin typeface="Lucida Sans Unicode" charset="0"/>
                </a:rPr>
                <a:t>z</a:t>
              </a:r>
              <a:endParaRPr lang="en-US">
                <a:latin typeface="Lucida Sans Unicode" charset="0"/>
              </a:endParaRPr>
            </a:p>
          </p:txBody>
        </p:sp>
        <p:sp>
          <p:nvSpPr>
            <p:cNvPr id="19479" name="Freeform 24"/>
            <p:cNvSpPr>
              <a:spLocks/>
            </p:cNvSpPr>
            <p:nvPr/>
          </p:nvSpPr>
          <p:spPr bwMode="auto">
            <a:xfrm>
              <a:off x="950" y="1735"/>
              <a:ext cx="777" cy="965"/>
            </a:xfrm>
            <a:custGeom>
              <a:avLst/>
              <a:gdLst>
                <a:gd name="T0" fmla="*/ 1 w 1554"/>
                <a:gd name="T1" fmla="*/ 0 h 2895"/>
                <a:gd name="T2" fmla="*/ 1 w 1554"/>
                <a:gd name="T3" fmla="*/ 0 h 2895"/>
                <a:gd name="T4" fmla="*/ 1 w 1554"/>
                <a:gd name="T5" fmla="*/ 0 h 2895"/>
                <a:gd name="T6" fmla="*/ 1 w 1554"/>
                <a:gd name="T7" fmla="*/ 0 h 2895"/>
                <a:gd name="T8" fmla="*/ 1 w 1554"/>
                <a:gd name="T9" fmla="*/ 0 h 2895"/>
                <a:gd name="T10" fmla="*/ 1 w 1554"/>
                <a:gd name="T11" fmla="*/ 0 h 2895"/>
                <a:gd name="T12" fmla="*/ 1 w 1554"/>
                <a:gd name="T13" fmla="*/ 0 h 2895"/>
                <a:gd name="T14" fmla="*/ 1 w 1554"/>
                <a:gd name="T15" fmla="*/ 0 h 2895"/>
                <a:gd name="T16" fmla="*/ 1 w 1554"/>
                <a:gd name="T17" fmla="*/ 0 h 2895"/>
                <a:gd name="T18" fmla="*/ 1 w 1554"/>
                <a:gd name="T19" fmla="*/ 0 h 2895"/>
                <a:gd name="T20" fmla="*/ 1 w 1554"/>
                <a:gd name="T21" fmla="*/ 0 h 2895"/>
                <a:gd name="T22" fmla="*/ 1 w 1554"/>
                <a:gd name="T23" fmla="*/ 0 h 2895"/>
                <a:gd name="T24" fmla="*/ 1 w 1554"/>
                <a:gd name="T25" fmla="*/ 0 h 2895"/>
                <a:gd name="T26" fmla="*/ 1 w 1554"/>
                <a:gd name="T27" fmla="*/ 0 h 2895"/>
                <a:gd name="T28" fmla="*/ 1 w 1554"/>
                <a:gd name="T29" fmla="*/ 0 h 2895"/>
                <a:gd name="T30" fmla="*/ 1 w 1554"/>
                <a:gd name="T31" fmla="*/ 0 h 2895"/>
                <a:gd name="T32" fmla="*/ 1 w 1554"/>
                <a:gd name="T33" fmla="*/ 0 h 2895"/>
                <a:gd name="T34" fmla="*/ 1 w 1554"/>
                <a:gd name="T35" fmla="*/ 0 h 2895"/>
                <a:gd name="T36" fmla="*/ 1 w 1554"/>
                <a:gd name="T37" fmla="*/ 0 h 2895"/>
                <a:gd name="T38" fmla="*/ 1 w 1554"/>
                <a:gd name="T39" fmla="*/ 0 h 2895"/>
                <a:gd name="T40" fmla="*/ 1 w 1554"/>
                <a:gd name="T41" fmla="*/ 0 h 2895"/>
                <a:gd name="T42" fmla="*/ 1 w 1554"/>
                <a:gd name="T43" fmla="*/ 0 h 2895"/>
                <a:gd name="T44" fmla="*/ 1 w 1554"/>
                <a:gd name="T45" fmla="*/ 0 h 2895"/>
                <a:gd name="T46" fmla="*/ 1 w 1554"/>
                <a:gd name="T47" fmla="*/ 0 h 2895"/>
                <a:gd name="T48" fmla="*/ 1 w 1554"/>
                <a:gd name="T49" fmla="*/ 0 h 2895"/>
                <a:gd name="T50" fmla="*/ 1 w 1554"/>
                <a:gd name="T51" fmla="*/ 0 h 2895"/>
                <a:gd name="T52" fmla="*/ 1 w 1554"/>
                <a:gd name="T53" fmla="*/ 0 h 2895"/>
                <a:gd name="T54" fmla="*/ 1 w 1554"/>
                <a:gd name="T55" fmla="*/ 0 h 2895"/>
                <a:gd name="T56" fmla="*/ 1 w 1554"/>
                <a:gd name="T57" fmla="*/ 0 h 2895"/>
                <a:gd name="T58" fmla="*/ 1 w 1554"/>
                <a:gd name="T59" fmla="*/ 0 h 2895"/>
                <a:gd name="T60" fmla="*/ 1 w 1554"/>
                <a:gd name="T61" fmla="*/ 0 h 2895"/>
                <a:gd name="T62" fmla="*/ 1 w 1554"/>
                <a:gd name="T63" fmla="*/ 0 h 2895"/>
                <a:gd name="T64" fmla="*/ 1 w 1554"/>
                <a:gd name="T65" fmla="*/ 0 h 2895"/>
                <a:gd name="T66" fmla="*/ 0 w 1554"/>
                <a:gd name="T67" fmla="*/ 0 h 2895"/>
                <a:gd name="T68" fmla="*/ 1 w 1554"/>
                <a:gd name="T69" fmla="*/ 0 h 2895"/>
                <a:gd name="T70" fmla="*/ 1 w 1554"/>
                <a:gd name="T71" fmla="*/ 0 h 2895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1554"/>
                <a:gd name="T109" fmla="*/ 0 h 2895"/>
                <a:gd name="T110" fmla="*/ 1554 w 1554"/>
                <a:gd name="T111" fmla="*/ 2895 h 2895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1554" h="2895">
                  <a:moveTo>
                    <a:pt x="1487" y="2887"/>
                  </a:moveTo>
                  <a:lnTo>
                    <a:pt x="1516" y="2876"/>
                  </a:lnTo>
                  <a:lnTo>
                    <a:pt x="1536" y="2838"/>
                  </a:lnTo>
                  <a:lnTo>
                    <a:pt x="1554" y="2707"/>
                  </a:lnTo>
                  <a:lnTo>
                    <a:pt x="1554" y="2665"/>
                  </a:lnTo>
                  <a:lnTo>
                    <a:pt x="1553" y="2619"/>
                  </a:lnTo>
                  <a:lnTo>
                    <a:pt x="1547" y="2519"/>
                  </a:lnTo>
                  <a:lnTo>
                    <a:pt x="1518" y="2295"/>
                  </a:lnTo>
                  <a:lnTo>
                    <a:pt x="1425" y="1842"/>
                  </a:lnTo>
                  <a:lnTo>
                    <a:pt x="1323" y="1530"/>
                  </a:lnTo>
                  <a:lnTo>
                    <a:pt x="1284" y="1492"/>
                  </a:lnTo>
                  <a:lnTo>
                    <a:pt x="1237" y="1468"/>
                  </a:lnTo>
                  <a:lnTo>
                    <a:pt x="1029" y="1374"/>
                  </a:lnTo>
                  <a:lnTo>
                    <a:pt x="977" y="1323"/>
                  </a:lnTo>
                  <a:lnTo>
                    <a:pt x="940" y="1245"/>
                  </a:lnTo>
                  <a:lnTo>
                    <a:pt x="924" y="1193"/>
                  </a:lnTo>
                  <a:lnTo>
                    <a:pt x="925" y="1170"/>
                  </a:lnTo>
                  <a:lnTo>
                    <a:pt x="934" y="1137"/>
                  </a:lnTo>
                  <a:lnTo>
                    <a:pt x="1021" y="953"/>
                  </a:lnTo>
                  <a:lnTo>
                    <a:pt x="1055" y="848"/>
                  </a:lnTo>
                  <a:lnTo>
                    <a:pt x="1072" y="786"/>
                  </a:lnTo>
                  <a:lnTo>
                    <a:pt x="1078" y="740"/>
                  </a:lnTo>
                  <a:lnTo>
                    <a:pt x="1078" y="702"/>
                  </a:lnTo>
                  <a:lnTo>
                    <a:pt x="1078" y="678"/>
                  </a:lnTo>
                  <a:lnTo>
                    <a:pt x="1077" y="647"/>
                  </a:lnTo>
                  <a:lnTo>
                    <a:pt x="1068" y="507"/>
                  </a:lnTo>
                  <a:lnTo>
                    <a:pt x="1036" y="280"/>
                  </a:lnTo>
                  <a:lnTo>
                    <a:pt x="942" y="129"/>
                  </a:lnTo>
                  <a:lnTo>
                    <a:pt x="831" y="5"/>
                  </a:lnTo>
                  <a:lnTo>
                    <a:pt x="814" y="0"/>
                  </a:lnTo>
                  <a:lnTo>
                    <a:pt x="793" y="0"/>
                  </a:lnTo>
                  <a:lnTo>
                    <a:pt x="750" y="16"/>
                  </a:lnTo>
                  <a:lnTo>
                    <a:pt x="723" y="39"/>
                  </a:lnTo>
                  <a:lnTo>
                    <a:pt x="720" y="48"/>
                  </a:lnTo>
                  <a:lnTo>
                    <a:pt x="729" y="58"/>
                  </a:lnTo>
                  <a:lnTo>
                    <a:pt x="701" y="23"/>
                  </a:lnTo>
                  <a:lnTo>
                    <a:pt x="665" y="6"/>
                  </a:lnTo>
                  <a:lnTo>
                    <a:pt x="647" y="3"/>
                  </a:lnTo>
                  <a:lnTo>
                    <a:pt x="630" y="13"/>
                  </a:lnTo>
                  <a:lnTo>
                    <a:pt x="543" y="110"/>
                  </a:lnTo>
                  <a:lnTo>
                    <a:pt x="463" y="224"/>
                  </a:lnTo>
                  <a:lnTo>
                    <a:pt x="452" y="418"/>
                  </a:lnTo>
                  <a:lnTo>
                    <a:pt x="452" y="540"/>
                  </a:lnTo>
                  <a:lnTo>
                    <a:pt x="448" y="621"/>
                  </a:lnTo>
                  <a:lnTo>
                    <a:pt x="433" y="660"/>
                  </a:lnTo>
                  <a:lnTo>
                    <a:pt x="419" y="704"/>
                  </a:lnTo>
                  <a:lnTo>
                    <a:pt x="419" y="728"/>
                  </a:lnTo>
                  <a:lnTo>
                    <a:pt x="417" y="750"/>
                  </a:lnTo>
                  <a:lnTo>
                    <a:pt x="417" y="773"/>
                  </a:lnTo>
                  <a:lnTo>
                    <a:pt x="417" y="806"/>
                  </a:lnTo>
                  <a:lnTo>
                    <a:pt x="452" y="875"/>
                  </a:lnTo>
                  <a:lnTo>
                    <a:pt x="489" y="946"/>
                  </a:lnTo>
                  <a:lnTo>
                    <a:pt x="538" y="1069"/>
                  </a:lnTo>
                  <a:lnTo>
                    <a:pt x="554" y="1133"/>
                  </a:lnTo>
                  <a:lnTo>
                    <a:pt x="550" y="1163"/>
                  </a:lnTo>
                  <a:lnTo>
                    <a:pt x="553" y="1187"/>
                  </a:lnTo>
                  <a:lnTo>
                    <a:pt x="554" y="1225"/>
                  </a:lnTo>
                  <a:lnTo>
                    <a:pt x="547" y="1260"/>
                  </a:lnTo>
                  <a:lnTo>
                    <a:pt x="531" y="1286"/>
                  </a:lnTo>
                  <a:lnTo>
                    <a:pt x="479" y="1330"/>
                  </a:lnTo>
                  <a:lnTo>
                    <a:pt x="424" y="1372"/>
                  </a:lnTo>
                  <a:lnTo>
                    <a:pt x="328" y="1375"/>
                  </a:lnTo>
                  <a:lnTo>
                    <a:pt x="212" y="1398"/>
                  </a:lnTo>
                  <a:lnTo>
                    <a:pt x="90" y="1491"/>
                  </a:lnTo>
                  <a:lnTo>
                    <a:pt x="57" y="1622"/>
                  </a:lnTo>
                  <a:lnTo>
                    <a:pt x="33" y="1764"/>
                  </a:lnTo>
                  <a:lnTo>
                    <a:pt x="5" y="2369"/>
                  </a:lnTo>
                  <a:lnTo>
                    <a:pt x="0" y="2853"/>
                  </a:lnTo>
                  <a:lnTo>
                    <a:pt x="472" y="2886"/>
                  </a:lnTo>
                  <a:lnTo>
                    <a:pt x="948" y="2895"/>
                  </a:lnTo>
                  <a:lnTo>
                    <a:pt x="1214" y="2895"/>
                  </a:lnTo>
                  <a:lnTo>
                    <a:pt x="1487" y="2887"/>
                  </a:lnTo>
                  <a:close/>
                </a:path>
              </a:pathLst>
            </a:custGeom>
            <a:solidFill>
              <a:srgbClr val="6E6E6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9480" name="Freeform 25"/>
            <p:cNvSpPr>
              <a:spLocks/>
            </p:cNvSpPr>
            <p:nvPr/>
          </p:nvSpPr>
          <p:spPr bwMode="auto">
            <a:xfrm>
              <a:off x="845" y="1993"/>
              <a:ext cx="774" cy="977"/>
            </a:xfrm>
            <a:custGeom>
              <a:avLst/>
              <a:gdLst>
                <a:gd name="T0" fmla="*/ 0 w 1549"/>
                <a:gd name="T1" fmla="*/ 0 h 2933"/>
                <a:gd name="T2" fmla="*/ 0 w 1549"/>
                <a:gd name="T3" fmla="*/ 0 h 2933"/>
                <a:gd name="T4" fmla="*/ 0 w 1549"/>
                <a:gd name="T5" fmla="*/ 0 h 2933"/>
                <a:gd name="T6" fmla="*/ 0 w 1549"/>
                <a:gd name="T7" fmla="*/ 0 h 2933"/>
                <a:gd name="T8" fmla="*/ 0 w 1549"/>
                <a:gd name="T9" fmla="*/ 0 h 2933"/>
                <a:gd name="T10" fmla="*/ 0 w 1549"/>
                <a:gd name="T11" fmla="*/ 0 h 2933"/>
                <a:gd name="T12" fmla="*/ 0 w 1549"/>
                <a:gd name="T13" fmla="*/ 0 h 2933"/>
                <a:gd name="T14" fmla="*/ 0 w 1549"/>
                <a:gd name="T15" fmla="*/ 0 h 2933"/>
                <a:gd name="T16" fmla="*/ 0 w 1549"/>
                <a:gd name="T17" fmla="*/ 0 h 2933"/>
                <a:gd name="T18" fmla="*/ 0 w 1549"/>
                <a:gd name="T19" fmla="*/ 0 h 2933"/>
                <a:gd name="T20" fmla="*/ 0 w 1549"/>
                <a:gd name="T21" fmla="*/ 0 h 2933"/>
                <a:gd name="T22" fmla="*/ 0 w 1549"/>
                <a:gd name="T23" fmla="*/ 0 h 2933"/>
                <a:gd name="T24" fmla="*/ 0 w 1549"/>
                <a:gd name="T25" fmla="*/ 0 h 2933"/>
                <a:gd name="T26" fmla="*/ 0 w 1549"/>
                <a:gd name="T27" fmla="*/ 0 h 2933"/>
                <a:gd name="T28" fmla="*/ 0 w 1549"/>
                <a:gd name="T29" fmla="*/ 0 h 2933"/>
                <a:gd name="T30" fmla="*/ 0 w 1549"/>
                <a:gd name="T31" fmla="*/ 0 h 2933"/>
                <a:gd name="T32" fmla="*/ 0 w 1549"/>
                <a:gd name="T33" fmla="*/ 0 h 2933"/>
                <a:gd name="T34" fmla="*/ 0 w 1549"/>
                <a:gd name="T35" fmla="*/ 0 h 2933"/>
                <a:gd name="T36" fmla="*/ 0 w 1549"/>
                <a:gd name="T37" fmla="*/ 0 h 2933"/>
                <a:gd name="T38" fmla="*/ 0 w 1549"/>
                <a:gd name="T39" fmla="*/ 0 h 2933"/>
                <a:gd name="T40" fmla="*/ 0 w 1549"/>
                <a:gd name="T41" fmla="*/ 0 h 2933"/>
                <a:gd name="T42" fmla="*/ 0 w 1549"/>
                <a:gd name="T43" fmla="*/ 0 h 2933"/>
                <a:gd name="T44" fmla="*/ 0 w 1549"/>
                <a:gd name="T45" fmla="*/ 0 h 2933"/>
                <a:gd name="T46" fmla="*/ 0 w 1549"/>
                <a:gd name="T47" fmla="*/ 0 h 2933"/>
                <a:gd name="T48" fmla="*/ 0 w 1549"/>
                <a:gd name="T49" fmla="*/ 0 h 2933"/>
                <a:gd name="T50" fmla="*/ 0 w 1549"/>
                <a:gd name="T51" fmla="*/ 0 h 2933"/>
                <a:gd name="T52" fmla="*/ 0 w 1549"/>
                <a:gd name="T53" fmla="*/ 0 h 2933"/>
                <a:gd name="T54" fmla="*/ 0 w 1549"/>
                <a:gd name="T55" fmla="*/ 0 h 2933"/>
                <a:gd name="T56" fmla="*/ 0 w 1549"/>
                <a:gd name="T57" fmla="*/ 0 h 2933"/>
                <a:gd name="T58" fmla="*/ 0 w 1549"/>
                <a:gd name="T59" fmla="*/ 0 h 2933"/>
                <a:gd name="T60" fmla="*/ 0 w 1549"/>
                <a:gd name="T61" fmla="*/ 0 h 2933"/>
                <a:gd name="T62" fmla="*/ 0 w 1549"/>
                <a:gd name="T63" fmla="*/ 0 h 2933"/>
                <a:gd name="T64" fmla="*/ 0 w 1549"/>
                <a:gd name="T65" fmla="*/ 0 h 2933"/>
                <a:gd name="T66" fmla="*/ 0 w 1549"/>
                <a:gd name="T67" fmla="*/ 0 h 2933"/>
                <a:gd name="T68" fmla="*/ 0 w 1549"/>
                <a:gd name="T69" fmla="*/ 0 h 2933"/>
                <a:gd name="T70" fmla="*/ 0 w 1549"/>
                <a:gd name="T71" fmla="*/ 0 h 2933"/>
                <a:gd name="T72" fmla="*/ 0 w 1549"/>
                <a:gd name="T73" fmla="*/ 0 h 2933"/>
                <a:gd name="T74" fmla="*/ 0 w 1549"/>
                <a:gd name="T75" fmla="*/ 0 h 2933"/>
                <a:gd name="T76" fmla="*/ 0 w 1549"/>
                <a:gd name="T77" fmla="*/ 0 h 2933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1549"/>
                <a:gd name="T118" fmla="*/ 0 h 2933"/>
                <a:gd name="T119" fmla="*/ 1549 w 1549"/>
                <a:gd name="T120" fmla="*/ 2933 h 2933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1549" h="2933">
                  <a:moveTo>
                    <a:pt x="0" y="2641"/>
                  </a:moveTo>
                  <a:lnTo>
                    <a:pt x="38" y="1868"/>
                  </a:lnTo>
                  <a:lnTo>
                    <a:pt x="101" y="1594"/>
                  </a:lnTo>
                  <a:lnTo>
                    <a:pt x="264" y="1486"/>
                  </a:lnTo>
                  <a:lnTo>
                    <a:pt x="419" y="1464"/>
                  </a:lnTo>
                  <a:lnTo>
                    <a:pt x="552" y="1403"/>
                  </a:lnTo>
                  <a:lnTo>
                    <a:pt x="607" y="1286"/>
                  </a:lnTo>
                  <a:lnTo>
                    <a:pt x="615" y="1109"/>
                  </a:lnTo>
                  <a:lnTo>
                    <a:pt x="560" y="1011"/>
                  </a:lnTo>
                  <a:lnTo>
                    <a:pt x="560" y="954"/>
                  </a:lnTo>
                  <a:lnTo>
                    <a:pt x="513" y="882"/>
                  </a:lnTo>
                  <a:lnTo>
                    <a:pt x="475" y="725"/>
                  </a:lnTo>
                  <a:lnTo>
                    <a:pt x="481" y="701"/>
                  </a:lnTo>
                  <a:lnTo>
                    <a:pt x="443" y="583"/>
                  </a:lnTo>
                  <a:lnTo>
                    <a:pt x="481" y="340"/>
                  </a:lnTo>
                  <a:lnTo>
                    <a:pt x="570" y="226"/>
                  </a:lnTo>
                  <a:lnTo>
                    <a:pt x="667" y="69"/>
                  </a:lnTo>
                  <a:lnTo>
                    <a:pt x="864" y="0"/>
                  </a:lnTo>
                  <a:lnTo>
                    <a:pt x="1011" y="121"/>
                  </a:lnTo>
                  <a:lnTo>
                    <a:pt x="1068" y="216"/>
                  </a:lnTo>
                  <a:lnTo>
                    <a:pt x="1151" y="265"/>
                  </a:lnTo>
                  <a:lnTo>
                    <a:pt x="1151" y="371"/>
                  </a:lnTo>
                  <a:lnTo>
                    <a:pt x="1160" y="430"/>
                  </a:lnTo>
                  <a:lnTo>
                    <a:pt x="1222" y="550"/>
                  </a:lnTo>
                  <a:lnTo>
                    <a:pt x="1173" y="714"/>
                  </a:lnTo>
                  <a:lnTo>
                    <a:pt x="1183" y="836"/>
                  </a:lnTo>
                  <a:lnTo>
                    <a:pt x="1135" y="954"/>
                  </a:lnTo>
                  <a:lnTo>
                    <a:pt x="1096" y="990"/>
                  </a:lnTo>
                  <a:lnTo>
                    <a:pt x="1096" y="1048"/>
                  </a:lnTo>
                  <a:lnTo>
                    <a:pt x="1051" y="1179"/>
                  </a:lnTo>
                  <a:lnTo>
                    <a:pt x="1019" y="1286"/>
                  </a:lnTo>
                  <a:lnTo>
                    <a:pt x="1112" y="1403"/>
                  </a:lnTo>
                  <a:lnTo>
                    <a:pt x="1276" y="1523"/>
                  </a:lnTo>
                  <a:lnTo>
                    <a:pt x="1447" y="1640"/>
                  </a:lnTo>
                  <a:lnTo>
                    <a:pt x="1525" y="1786"/>
                  </a:lnTo>
                  <a:lnTo>
                    <a:pt x="1549" y="1975"/>
                  </a:lnTo>
                  <a:lnTo>
                    <a:pt x="1546" y="2250"/>
                  </a:lnTo>
                  <a:lnTo>
                    <a:pt x="1543" y="2933"/>
                  </a:lnTo>
                  <a:lnTo>
                    <a:pt x="0" y="2641"/>
                  </a:lnTo>
                  <a:close/>
                </a:path>
              </a:pathLst>
            </a:custGeom>
            <a:solidFill>
              <a:srgbClr val="808080"/>
            </a:solidFill>
            <a:ln w="1588">
              <a:solidFill>
                <a:srgbClr val="808080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9481" name="Freeform 26"/>
            <p:cNvSpPr>
              <a:spLocks/>
            </p:cNvSpPr>
            <p:nvPr/>
          </p:nvSpPr>
          <p:spPr bwMode="auto">
            <a:xfrm>
              <a:off x="1270" y="2379"/>
              <a:ext cx="753" cy="791"/>
            </a:xfrm>
            <a:custGeom>
              <a:avLst/>
              <a:gdLst>
                <a:gd name="T0" fmla="*/ 0 w 1507"/>
                <a:gd name="T1" fmla="*/ 0 h 2372"/>
                <a:gd name="T2" fmla="*/ 0 w 1507"/>
                <a:gd name="T3" fmla="*/ 0 h 2372"/>
                <a:gd name="T4" fmla="*/ 0 w 1507"/>
                <a:gd name="T5" fmla="*/ 0 h 2372"/>
                <a:gd name="T6" fmla="*/ 0 w 1507"/>
                <a:gd name="T7" fmla="*/ 0 h 2372"/>
                <a:gd name="T8" fmla="*/ 0 w 1507"/>
                <a:gd name="T9" fmla="*/ 0 h 2372"/>
                <a:gd name="T10" fmla="*/ 0 w 1507"/>
                <a:gd name="T11" fmla="*/ 0 h 2372"/>
                <a:gd name="T12" fmla="*/ 0 w 1507"/>
                <a:gd name="T13" fmla="*/ 0 h 2372"/>
                <a:gd name="T14" fmla="*/ 0 w 1507"/>
                <a:gd name="T15" fmla="*/ 0 h 2372"/>
                <a:gd name="T16" fmla="*/ 0 w 1507"/>
                <a:gd name="T17" fmla="*/ 0 h 2372"/>
                <a:gd name="T18" fmla="*/ 0 w 1507"/>
                <a:gd name="T19" fmla="*/ 0 h 2372"/>
                <a:gd name="T20" fmla="*/ 0 w 1507"/>
                <a:gd name="T21" fmla="*/ 0 h 2372"/>
                <a:gd name="T22" fmla="*/ 0 w 1507"/>
                <a:gd name="T23" fmla="*/ 0 h 2372"/>
                <a:gd name="T24" fmla="*/ 0 w 1507"/>
                <a:gd name="T25" fmla="*/ 0 h 2372"/>
                <a:gd name="T26" fmla="*/ 0 w 1507"/>
                <a:gd name="T27" fmla="*/ 0 h 2372"/>
                <a:gd name="T28" fmla="*/ 0 w 1507"/>
                <a:gd name="T29" fmla="*/ 0 h 2372"/>
                <a:gd name="T30" fmla="*/ 0 w 1507"/>
                <a:gd name="T31" fmla="*/ 0 h 2372"/>
                <a:gd name="T32" fmla="*/ 0 w 1507"/>
                <a:gd name="T33" fmla="*/ 0 h 2372"/>
                <a:gd name="T34" fmla="*/ 0 w 1507"/>
                <a:gd name="T35" fmla="*/ 0 h 2372"/>
                <a:gd name="T36" fmla="*/ 0 w 1507"/>
                <a:gd name="T37" fmla="*/ 0 h 2372"/>
                <a:gd name="T38" fmla="*/ 0 w 1507"/>
                <a:gd name="T39" fmla="*/ 0 h 2372"/>
                <a:gd name="T40" fmla="*/ 0 w 1507"/>
                <a:gd name="T41" fmla="*/ 0 h 2372"/>
                <a:gd name="T42" fmla="*/ 0 w 1507"/>
                <a:gd name="T43" fmla="*/ 0 h 2372"/>
                <a:gd name="T44" fmla="*/ 0 w 1507"/>
                <a:gd name="T45" fmla="*/ 0 h 2372"/>
                <a:gd name="T46" fmla="*/ 0 w 1507"/>
                <a:gd name="T47" fmla="*/ 0 h 2372"/>
                <a:gd name="T48" fmla="*/ 0 w 1507"/>
                <a:gd name="T49" fmla="*/ 0 h 2372"/>
                <a:gd name="T50" fmla="*/ 0 w 1507"/>
                <a:gd name="T51" fmla="*/ 0 h 2372"/>
                <a:gd name="T52" fmla="*/ 0 w 1507"/>
                <a:gd name="T53" fmla="*/ 0 h 2372"/>
                <a:gd name="T54" fmla="*/ 0 w 1507"/>
                <a:gd name="T55" fmla="*/ 0 h 2372"/>
                <a:gd name="T56" fmla="*/ 0 w 1507"/>
                <a:gd name="T57" fmla="*/ 0 h 2372"/>
                <a:gd name="T58" fmla="*/ 0 w 1507"/>
                <a:gd name="T59" fmla="*/ 0 h 2372"/>
                <a:gd name="T60" fmla="*/ 0 w 1507"/>
                <a:gd name="T61" fmla="*/ 0 h 2372"/>
                <a:gd name="T62" fmla="*/ 0 w 1507"/>
                <a:gd name="T63" fmla="*/ 0 h 2372"/>
                <a:gd name="T64" fmla="*/ 0 w 1507"/>
                <a:gd name="T65" fmla="*/ 0 h 2372"/>
                <a:gd name="T66" fmla="*/ 0 w 1507"/>
                <a:gd name="T67" fmla="*/ 0 h 2372"/>
                <a:gd name="T68" fmla="*/ 0 w 1507"/>
                <a:gd name="T69" fmla="*/ 0 h 2372"/>
                <a:gd name="T70" fmla="*/ 0 w 1507"/>
                <a:gd name="T71" fmla="*/ 0 h 2372"/>
                <a:gd name="T72" fmla="*/ 0 w 1507"/>
                <a:gd name="T73" fmla="*/ 0 h 2372"/>
                <a:gd name="T74" fmla="*/ 0 w 1507"/>
                <a:gd name="T75" fmla="*/ 0 h 2372"/>
                <a:gd name="T76" fmla="*/ 0 w 1507"/>
                <a:gd name="T77" fmla="*/ 0 h 2372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1507"/>
                <a:gd name="T118" fmla="*/ 0 h 2372"/>
                <a:gd name="T119" fmla="*/ 1507 w 1507"/>
                <a:gd name="T120" fmla="*/ 2372 h 2372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1507" h="2372">
                  <a:moveTo>
                    <a:pt x="0" y="2366"/>
                  </a:moveTo>
                  <a:lnTo>
                    <a:pt x="40" y="1865"/>
                  </a:lnTo>
                  <a:lnTo>
                    <a:pt x="97" y="1629"/>
                  </a:lnTo>
                  <a:lnTo>
                    <a:pt x="260" y="1501"/>
                  </a:lnTo>
                  <a:lnTo>
                    <a:pt x="421" y="1460"/>
                  </a:lnTo>
                  <a:lnTo>
                    <a:pt x="555" y="1401"/>
                  </a:lnTo>
                  <a:lnTo>
                    <a:pt x="609" y="1284"/>
                  </a:lnTo>
                  <a:lnTo>
                    <a:pt x="615" y="1105"/>
                  </a:lnTo>
                  <a:lnTo>
                    <a:pt x="559" y="1046"/>
                  </a:lnTo>
                  <a:lnTo>
                    <a:pt x="513" y="968"/>
                  </a:lnTo>
                  <a:lnTo>
                    <a:pt x="501" y="919"/>
                  </a:lnTo>
                  <a:lnTo>
                    <a:pt x="475" y="724"/>
                  </a:lnTo>
                  <a:lnTo>
                    <a:pt x="479" y="725"/>
                  </a:lnTo>
                  <a:lnTo>
                    <a:pt x="443" y="579"/>
                  </a:lnTo>
                  <a:lnTo>
                    <a:pt x="484" y="340"/>
                  </a:lnTo>
                  <a:lnTo>
                    <a:pt x="569" y="224"/>
                  </a:lnTo>
                  <a:lnTo>
                    <a:pt x="668" y="70"/>
                  </a:lnTo>
                  <a:lnTo>
                    <a:pt x="864" y="0"/>
                  </a:lnTo>
                  <a:lnTo>
                    <a:pt x="1019" y="87"/>
                  </a:lnTo>
                  <a:lnTo>
                    <a:pt x="1093" y="189"/>
                  </a:lnTo>
                  <a:lnTo>
                    <a:pt x="1154" y="259"/>
                  </a:lnTo>
                  <a:lnTo>
                    <a:pt x="1166" y="358"/>
                  </a:lnTo>
                  <a:lnTo>
                    <a:pt x="1211" y="431"/>
                  </a:lnTo>
                  <a:lnTo>
                    <a:pt x="1222" y="548"/>
                  </a:lnTo>
                  <a:lnTo>
                    <a:pt x="1176" y="712"/>
                  </a:lnTo>
                  <a:lnTo>
                    <a:pt x="1184" y="832"/>
                  </a:lnTo>
                  <a:lnTo>
                    <a:pt x="1138" y="951"/>
                  </a:lnTo>
                  <a:lnTo>
                    <a:pt x="1099" y="987"/>
                  </a:lnTo>
                  <a:lnTo>
                    <a:pt x="1099" y="1043"/>
                  </a:lnTo>
                  <a:lnTo>
                    <a:pt x="1009" y="1159"/>
                  </a:lnTo>
                  <a:lnTo>
                    <a:pt x="1032" y="1372"/>
                  </a:lnTo>
                  <a:lnTo>
                    <a:pt x="1128" y="1514"/>
                  </a:lnTo>
                  <a:lnTo>
                    <a:pt x="1278" y="1582"/>
                  </a:lnTo>
                  <a:lnTo>
                    <a:pt x="1444" y="1664"/>
                  </a:lnTo>
                  <a:lnTo>
                    <a:pt x="1493" y="1784"/>
                  </a:lnTo>
                  <a:lnTo>
                    <a:pt x="1502" y="2027"/>
                  </a:lnTo>
                  <a:lnTo>
                    <a:pt x="1507" y="2206"/>
                  </a:lnTo>
                  <a:lnTo>
                    <a:pt x="1502" y="2372"/>
                  </a:lnTo>
                  <a:lnTo>
                    <a:pt x="0" y="2366"/>
                  </a:ln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9482" name="Freeform 27"/>
            <p:cNvSpPr>
              <a:spLocks/>
            </p:cNvSpPr>
            <p:nvPr/>
          </p:nvSpPr>
          <p:spPr bwMode="auto">
            <a:xfrm>
              <a:off x="576" y="2383"/>
              <a:ext cx="826" cy="794"/>
            </a:xfrm>
            <a:custGeom>
              <a:avLst/>
              <a:gdLst>
                <a:gd name="T0" fmla="*/ 0 w 1653"/>
                <a:gd name="T1" fmla="*/ 0 h 2380"/>
                <a:gd name="T2" fmla="*/ 0 w 1653"/>
                <a:gd name="T3" fmla="*/ 0 h 2380"/>
                <a:gd name="T4" fmla="*/ 0 w 1653"/>
                <a:gd name="T5" fmla="*/ 0 h 2380"/>
                <a:gd name="T6" fmla="*/ 0 w 1653"/>
                <a:gd name="T7" fmla="*/ 0 h 2380"/>
                <a:gd name="T8" fmla="*/ 0 w 1653"/>
                <a:gd name="T9" fmla="*/ 0 h 2380"/>
                <a:gd name="T10" fmla="*/ 0 w 1653"/>
                <a:gd name="T11" fmla="*/ 0 h 2380"/>
                <a:gd name="T12" fmla="*/ 0 w 1653"/>
                <a:gd name="T13" fmla="*/ 0 h 2380"/>
                <a:gd name="T14" fmla="*/ 0 w 1653"/>
                <a:gd name="T15" fmla="*/ 0 h 2380"/>
                <a:gd name="T16" fmla="*/ 0 w 1653"/>
                <a:gd name="T17" fmla="*/ 0 h 2380"/>
                <a:gd name="T18" fmla="*/ 0 w 1653"/>
                <a:gd name="T19" fmla="*/ 0 h 2380"/>
                <a:gd name="T20" fmla="*/ 0 w 1653"/>
                <a:gd name="T21" fmla="*/ 0 h 2380"/>
                <a:gd name="T22" fmla="*/ 0 w 1653"/>
                <a:gd name="T23" fmla="*/ 0 h 2380"/>
                <a:gd name="T24" fmla="*/ 0 w 1653"/>
                <a:gd name="T25" fmla="*/ 0 h 2380"/>
                <a:gd name="T26" fmla="*/ 0 w 1653"/>
                <a:gd name="T27" fmla="*/ 0 h 2380"/>
                <a:gd name="T28" fmla="*/ 0 w 1653"/>
                <a:gd name="T29" fmla="*/ 0 h 2380"/>
                <a:gd name="T30" fmla="*/ 0 w 1653"/>
                <a:gd name="T31" fmla="*/ 0 h 2380"/>
                <a:gd name="T32" fmla="*/ 0 w 1653"/>
                <a:gd name="T33" fmla="*/ 0 h 2380"/>
                <a:gd name="T34" fmla="*/ 0 w 1653"/>
                <a:gd name="T35" fmla="*/ 0 h 2380"/>
                <a:gd name="T36" fmla="*/ 0 w 1653"/>
                <a:gd name="T37" fmla="*/ 0 h 2380"/>
                <a:gd name="T38" fmla="*/ 0 w 1653"/>
                <a:gd name="T39" fmla="*/ 0 h 2380"/>
                <a:gd name="T40" fmla="*/ 0 w 1653"/>
                <a:gd name="T41" fmla="*/ 0 h 2380"/>
                <a:gd name="T42" fmla="*/ 0 w 1653"/>
                <a:gd name="T43" fmla="*/ 0 h 2380"/>
                <a:gd name="T44" fmla="*/ 0 w 1653"/>
                <a:gd name="T45" fmla="*/ 0 h 2380"/>
                <a:gd name="T46" fmla="*/ 0 w 1653"/>
                <a:gd name="T47" fmla="*/ 0 h 2380"/>
                <a:gd name="T48" fmla="*/ 0 w 1653"/>
                <a:gd name="T49" fmla="*/ 0 h 2380"/>
                <a:gd name="T50" fmla="*/ 0 w 1653"/>
                <a:gd name="T51" fmla="*/ 0 h 2380"/>
                <a:gd name="T52" fmla="*/ 0 w 1653"/>
                <a:gd name="T53" fmla="*/ 0 h 2380"/>
                <a:gd name="T54" fmla="*/ 0 w 1653"/>
                <a:gd name="T55" fmla="*/ 0 h 2380"/>
                <a:gd name="T56" fmla="*/ 0 w 1653"/>
                <a:gd name="T57" fmla="*/ 0 h 2380"/>
                <a:gd name="T58" fmla="*/ 0 w 1653"/>
                <a:gd name="T59" fmla="*/ 0 h 2380"/>
                <a:gd name="T60" fmla="*/ 0 w 1653"/>
                <a:gd name="T61" fmla="*/ 0 h 2380"/>
                <a:gd name="T62" fmla="*/ 0 w 1653"/>
                <a:gd name="T63" fmla="*/ 0 h 2380"/>
                <a:gd name="T64" fmla="*/ 0 w 1653"/>
                <a:gd name="T65" fmla="*/ 0 h 2380"/>
                <a:gd name="T66" fmla="*/ 0 w 1653"/>
                <a:gd name="T67" fmla="*/ 0 h 2380"/>
                <a:gd name="T68" fmla="*/ 0 w 1653"/>
                <a:gd name="T69" fmla="*/ 0 h 2380"/>
                <a:gd name="T70" fmla="*/ 0 w 1653"/>
                <a:gd name="T71" fmla="*/ 0 h 2380"/>
                <a:gd name="T72" fmla="*/ 0 w 1653"/>
                <a:gd name="T73" fmla="*/ 0 h 2380"/>
                <a:gd name="T74" fmla="*/ 0 w 1653"/>
                <a:gd name="T75" fmla="*/ 0 h 2380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1653"/>
                <a:gd name="T115" fmla="*/ 0 h 2380"/>
                <a:gd name="T116" fmla="*/ 1653 w 1653"/>
                <a:gd name="T117" fmla="*/ 2380 h 2380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1653" h="2380">
                  <a:moveTo>
                    <a:pt x="0" y="2380"/>
                  </a:moveTo>
                  <a:lnTo>
                    <a:pt x="34" y="1839"/>
                  </a:lnTo>
                  <a:lnTo>
                    <a:pt x="82" y="1712"/>
                  </a:lnTo>
                  <a:lnTo>
                    <a:pt x="153" y="1528"/>
                  </a:lnTo>
                  <a:lnTo>
                    <a:pt x="237" y="1508"/>
                  </a:lnTo>
                  <a:lnTo>
                    <a:pt x="400" y="1473"/>
                  </a:lnTo>
                  <a:lnTo>
                    <a:pt x="478" y="1427"/>
                  </a:lnTo>
                  <a:lnTo>
                    <a:pt x="548" y="1365"/>
                  </a:lnTo>
                  <a:lnTo>
                    <a:pt x="573" y="1208"/>
                  </a:lnTo>
                  <a:lnTo>
                    <a:pt x="495" y="997"/>
                  </a:lnTo>
                  <a:lnTo>
                    <a:pt x="440" y="975"/>
                  </a:lnTo>
                  <a:lnTo>
                    <a:pt x="393" y="747"/>
                  </a:lnTo>
                  <a:lnTo>
                    <a:pt x="425" y="686"/>
                  </a:lnTo>
                  <a:lnTo>
                    <a:pt x="409" y="464"/>
                  </a:lnTo>
                  <a:lnTo>
                    <a:pt x="418" y="246"/>
                  </a:lnTo>
                  <a:lnTo>
                    <a:pt x="472" y="163"/>
                  </a:lnTo>
                  <a:lnTo>
                    <a:pt x="588" y="19"/>
                  </a:lnTo>
                  <a:lnTo>
                    <a:pt x="681" y="0"/>
                  </a:lnTo>
                  <a:lnTo>
                    <a:pt x="806" y="0"/>
                  </a:lnTo>
                  <a:lnTo>
                    <a:pt x="899" y="57"/>
                  </a:lnTo>
                  <a:lnTo>
                    <a:pt x="977" y="163"/>
                  </a:lnTo>
                  <a:lnTo>
                    <a:pt x="1032" y="345"/>
                  </a:lnTo>
                  <a:lnTo>
                    <a:pt x="1046" y="496"/>
                  </a:lnTo>
                  <a:lnTo>
                    <a:pt x="1047" y="631"/>
                  </a:lnTo>
                  <a:lnTo>
                    <a:pt x="1093" y="653"/>
                  </a:lnTo>
                  <a:lnTo>
                    <a:pt x="1079" y="865"/>
                  </a:lnTo>
                  <a:lnTo>
                    <a:pt x="1012" y="903"/>
                  </a:lnTo>
                  <a:lnTo>
                    <a:pt x="993" y="1030"/>
                  </a:lnTo>
                  <a:lnTo>
                    <a:pt x="968" y="1179"/>
                  </a:lnTo>
                  <a:lnTo>
                    <a:pt x="984" y="1296"/>
                  </a:lnTo>
                  <a:lnTo>
                    <a:pt x="1070" y="1368"/>
                  </a:lnTo>
                  <a:lnTo>
                    <a:pt x="1186" y="1413"/>
                  </a:lnTo>
                  <a:lnTo>
                    <a:pt x="1351" y="1447"/>
                  </a:lnTo>
                  <a:lnTo>
                    <a:pt x="1468" y="1462"/>
                  </a:lnTo>
                  <a:lnTo>
                    <a:pt x="1531" y="1579"/>
                  </a:lnTo>
                  <a:lnTo>
                    <a:pt x="1578" y="1687"/>
                  </a:lnTo>
                  <a:lnTo>
                    <a:pt x="1653" y="2353"/>
                  </a:lnTo>
                  <a:lnTo>
                    <a:pt x="0" y="2380"/>
                  </a:ln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9483" name="Freeform 28"/>
            <p:cNvSpPr>
              <a:spLocks/>
            </p:cNvSpPr>
            <p:nvPr/>
          </p:nvSpPr>
          <p:spPr bwMode="auto">
            <a:xfrm>
              <a:off x="4013" y="2188"/>
              <a:ext cx="781" cy="992"/>
            </a:xfrm>
            <a:custGeom>
              <a:avLst/>
              <a:gdLst>
                <a:gd name="T0" fmla="*/ 1 w 1562"/>
                <a:gd name="T1" fmla="*/ 0 h 2975"/>
                <a:gd name="T2" fmla="*/ 0 w 1562"/>
                <a:gd name="T3" fmla="*/ 0 h 2975"/>
                <a:gd name="T4" fmla="*/ 1 w 1562"/>
                <a:gd name="T5" fmla="*/ 0 h 2975"/>
                <a:gd name="T6" fmla="*/ 1 w 1562"/>
                <a:gd name="T7" fmla="*/ 0 h 2975"/>
                <a:gd name="T8" fmla="*/ 1 w 1562"/>
                <a:gd name="T9" fmla="*/ 0 h 2975"/>
                <a:gd name="T10" fmla="*/ 1 w 1562"/>
                <a:gd name="T11" fmla="*/ 0 h 2975"/>
                <a:gd name="T12" fmla="*/ 1 w 1562"/>
                <a:gd name="T13" fmla="*/ 0 h 2975"/>
                <a:gd name="T14" fmla="*/ 1 w 1562"/>
                <a:gd name="T15" fmla="*/ 0 h 2975"/>
                <a:gd name="T16" fmla="*/ 1 w 1562"/>
                <a:gd name="T17" fmla="*/ 0 h 2975"/>
                <a:gd name="T18" fmla="*/ 1 w 1562"/>
                <a:gd name="T19" fmla="*/ 0 h 2975"/>
                <a:gd name="T20" fmla="*/ 1 w 1562"/>
                <a:gd name="T21" fmla="*/ 0 h 2975"/>
                <a:gd name="T22" fmla="*/ 1 w 1562"/>
                <a:gd name="T23" fmla="*/ 0 h 2975"/>
                <a:gd name="T24" fmla="*/ 1 w 1562"/>
                <a:gd name="T25" fmla="*/ 0 h 2975"/>
                <a:gd name="T26" fmla="*/ 1 w 1562"/>
                <a:gd name="T27" fmla="*/ 0 h 2975"/>
                <a:gd name="T28" fmla="*/ 1 w 1562"/>
                <a:gd name="T29" fmla="*/ 0 h 2975"/>
                <a:gd name="T30" fmla="*/ 1 w 1562"/>
                <a:gd name="T31" fmla="*/ 0 h 2975"/>
                <a:gd name="T32" fmla="*/ 1 w 1562"/>
                <a:gd name="T33" fmla="*/ 0 h 2975"/>
                <a:gd name="T34" fmla="*/ 1 w 1562"/>
                <a:gd name="T35" fmla="*/ 0 h 2975"/>
                <a:gd name="T36" fmla="*/ 1 w 1562"/>
                <a:gd name="T37" fmla="*/ 0 h 2975"/>
                <a:gd name="T38" fmla="*/ 1 w 1562"/>
                <a:gd name="T39" fmla="*/ 0 h 2975"/>
                <a:gd name="T40" fmla="*/ 1 w 1562"/>
                <a:gd name="T41" fmla="*/ 0 h 2975"/>
                <a:gd name="T42" fmla="*/ 1 w 1562"/>
                <a:gd name="T43" fmla="*/ 0 h 2975"/>
                <a:gd name="T44" fmla="*/ 1 w 1562"/>
                <a:gd name="T45" fmla="*/ 0 h 2975"/>
                <a:gd name="T46" fmla="*/ 1 w 1562"/>
                <a:gd name="T47" fmla="*/ 0 h 2975"/>
                <a:gd name="T48" fmla="*/ 1 w 1562"/>
                <a:gd name="T49" fmla="*/ 0 h 2975"/>
                <a:gd name="T50" fmla="*/ 1 w 1562"/>
                <a:gd name="T51" fmla="*/ 0 h 2975"/>
                <a:gd name="T52" fmla="*/ 1 w 1562"/>
                <a:gd name="T53" fmla="*/ 0 h 2975"/>
                <a:gd name="T54" fmla="*/ 1 w 1562"/>
                <a:gd name="T55" fmla="*/ 0 h 2975"/>
                <a:gd name="T56" fmla="*/ 1 w 1562"/>
                <a:gd name="T57" fmla="*/ 0 h 2975"/>
                <a:gd name="T58" fmla="*/ 1 w 1562"/>
                <a:gd name="T59" fmla="*/ 0 h 2975"/>
                <a:gd name="T60" fmla="*/ 1 w 1562"/>
                <a:gd name="T61" fmla="*/ 0 h 2975"/>
                <a:gd name="T62" fmla="*/ 1 w 1562"/>
                <a:gd name="T63" fmla="*/ 0 h 2975"/>
                <a:gd name="T64" fmla="*/ 1 w 1562"/>
                <a:gd name="T65" fmla="*/ 0 h 2975"/>
                <a:gd name="T66" fmla="*/ 1 w 1562"/>
                <a:gd name="T67" fmla="*/ 0 h 2975"/>
                <a:gd name="T68" fmla="*/ 1 w 1562"/>
                <a:gd name="T69" fmla="*/ 0 h 2975"/>
                <a:gd name="T70" fmla="*/ 1 w 1562"/>
                <a:gd name="T71" fmla="*/ 0 h 2975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1562"/>
                <a:gd name="T109" fmla="*/ 0 h 2975"/>
                <a:gd name="T110" fmla="*/ 1562 w 1562"/>
                <a:gd name="T111" fmla="*/ 2975 h 2975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1562" h="2975">
                  <a:moveTo>
                    <a:pt x="30" y="2946"/>
                  </a:moveTo>
                  <a:lnTo>
                    <a:pt x="17" y="2910"/>
                  </a:lnTo>
                  <a:lnTo>
                    <a:pt x="7" y="2816"/>
                  </a:lnTo>
                  <a:lnTo>
                    <a:pt x="0" y="2527"/>
                  </a:lnTo>
                  <a:lnTo>
                    <a:pt x="13" y="2049"/>
                  </a:lnTo>
                  <a:lnTo>
                    <a:pt x="30" y="1934"/>
                  </a:lnTo>
                  <a:lnTo>
                    <a:pt x="56" y="1827"/>
                  </a:lnTo>
                  <a:lnTo>
                    <a:pt x="129" y="1758"/>
                  </a:lnTo>
                  <a:lnTo>
                    <a:pt x="258" y="1658"/>
                  </a:lnTo>
                  <a:lnTo>
                    <a:pt x="464" y="1489"/>
                  </a:lnTo>
                  <a:lnTo>
                    <a:pt x="441" y="1454"/>
                  </a:lnTo>
                  <a:lnTo>
                    <a:pt x="367" y="1394"/>
                  </a:lnTo>
                  <a:lnTo>
                    <a:pt x="290" y="1329"/>
                  </a:lnTo>
                  <a:lnTo>
                    <a:pt x="253" y="1280"/>
                  </a:lnTo>
                  <a:lnTo>
                    <a:pt x="259" y="1262"/>
                  </a:lnTo>
                  <a:lnTo>
                    <a:pt x="274" y="1258"/>
                  </a:lnTo>
                  <a:lnTo>
                    <a:pt x="288" y="1255"/>
                  </a:lnTo>
                  <a:lnTo>
                    <a:pt x="294" y="1238"/>
                  </a:lnTo>
                  <a:lnTo>
                    <a:pt x="293" y="1217"/>
                  </a:lnTo>
                  <a:lnTo>
                    <a:pt x="290" y="1204"/>
                  </a:lnTo>
                  <a:lnTo>
                    <a:pt x="279" y="1196"/>
                  </a:lnTo>
                  <a:lnTo>
                    <a:pt x="273" y="1190"/>
                  </a:lnTo>
                  <a:lnTo>
                    <a:pt x="272" y="1178"/>
                  </a:lnTo>
                  <a:lnTo>
                    <a:pt x="273" y="1155"/>
                  </a:lnTo>
                  <a:lnTo>
                    <a:pt x="302" y="970"/>
                  </a:lnTo>
                  <a:lnTo>
                    <a:pt x="317" y="866"/>
                  </a:lnTo>
                  <a:lnTo>
                    <a:pt x="321" y="823"/>
                  </a:lnTo>
                  <a:lnTo>
                    <a:pt x="323" y="788"/>
                  </a:lnTo>
                  <a:lnTo>
                    <a:pt x="302" y="650"/>
                  </a:lnTo>
                  <a:lnTo>
                    <a:pt x="290" y="576"/>
                  </a:lnTo>
                  <a:lnTo>
                    <a:pt x="286" y="544"/>
                  </a:lnTo>
                  <a:lnTo>
                    <a:pt x="285" y="514"/>
                  </a:lnTo>
                  <a:lnTo>
                    <a:pt x="315" y="351"/>
                  </a:lnTo>
                  <a:lnTo>
                    <a:pt x="365" y="198"/>
                  </a:lnTo>
                  <a:lnTo>
                    <a:pt x="448" y="79"/>
                  </a:lnTo>
                  <a:lnTo>
                    <a:pt x="500" y="27"/>
                  </a:lnTo>
                  <a:lnTo>
                    <a:pt x="548" y="0"/>
                  </a:lnTo>
                  <a:lnTo>
                    <a:pt x="577" y="13"/>
                  </a:lnTo>
                  <a:lnTo>
                    <a:pt x="607" y="37"/>
                  </a:lnTo>
                  <a:lnTo>
                    <a:pt x="688" y="82"/>
                  </a:lnTo>
                  <a:lnTo>
                    <a:pt x="718" y="71"/>
                  </a:lnTo>
                  <a:lnTo>
                    <a:pt x="746" y="61"/>
                  </a:lnTo>
                  <a:lnTo>
                    <a:pt x="791" y="92"/>
                  </a:lnTo>
                  <a:lnTo>
                    <a:pt x="843" y="154"/>
                  </a:lnTo>
                  <a:lnTo>
                    <a:pt x="923" y="292"/>
                  </a:lnTo>
                  <a:lnTo>
                    <a:pt x="969" y="448"/>
                  </a:lnTo>
                  <a:lnTo>
                    <a:pt x="1004" y="615"/>
                  </a:lnTo>
                  <a:lnTo>
                    <a:pt x="1047" y="950"/>
                  </a:lnTo>
                  <a:lnTo>
                    <a:pt x="1055" y="1215"/>
                  </a:lnTo>
                  <a:lnTo>
                    <a:pt x="1059" y="1307"/>
                  </a:lnTo>
                  <a:lnTo>
                    <a:pt x="1061" y="1358"/>
                  </a:lnTo>
                  <a:lnTo>
                    <a:pt x="1061" y="1381"/>
                  </a:lnTo>
                  <a:lnTo>
                    <a:pt x="1060" y="1404"/>
                  </a:lnTo>
                  <a:lnTo>
                    <a:pt x="1053" y="1434"/>
                  </a:lnTo>
                  <a:lnTo>
                    <a:pt x="1047" y="1472"/>
                  </a:lnTo>
                  <a:lnTo>
                    <a:pt x="1091" y="1537"/>
                  </a:lnTo>
                  <a:lnTo>
                    <a:pt x="1149" y="1586"/>
                  </a:lnTo>
                  <a:lnTo>
                    <a:pt x="1295" y="1707"/>
                  </a:lnTo>
                  <a:lnTo>
                    <a:pt x="1549" y="2224"/>
                  </a:lnTo>
                  <a:lnTo>
                    <a:pt x="1556" y="2331"/>
                  </a:lnTo>
                  <a:lnTo>
                    <a:pt x="1550" y="2347"/>
                  </a:lnTo>
                  <a:lnTo>
                    <a:pt x="1549" y="2379"/>
                  </a:lnTo>
                  <a:lnTo>
                    <a:pt x="1549" y="2405"/>
                  </a:lnTo>
                  <a:lnTo>
                    <a:pt x="1549" y="2441"/>
                  </a:lnTo>
                  <a:lnTo>
                    <a:pt x="1559" y="2761"/>
                  </a:lnTo>
                  <a:lnTo>
                    <a:pt x="1562" y="2901"/>
                  </a:lnTo>
                  <a:lnTo>
                    <a:pt x="1562" y="2926"/>
                  </a:lnTo>
                  <a:lnTo>
                    <a:pt x="1561" y="2945"/>
                  </a:lnTo>
                  <a:lnTo>
                    <a:pt x="1555" y="2962"/>
                  </a:lnTo>
                  <a:lnTo>
                    <a:pt x="756" y="2975"/>
                  </a:lnTo>
                  <a:lnTo>
                    <a:pt x="362" y="2971"/>
                  </a:lnTo>
                  <a:lnTo>
                    <a:pt x="30" y="2946"/>
                  </a:lnTo>
                  <a:close/>
                </a:path>
              </a:pathLst>
            </a:cu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9484" name="Freeform 29"/>
            <p:cNvSpPr>
              <a:spLocks/>
            </p:cNvSpPr>
            <p:nvPr/>
          </p:nvSpPr>
          <p:spPr bwMode="auto">
            <a:xfrm>
              <a:off x="4455" y="2384"/>
              <a:ext cx="826" cy="793"/>
            </a:xfrm>
            <a:custGeom>
              <a:avLst/>
              <a:gdLst>
                <a:gd name="T0" fmla="*/ 0 w 1654"/>
                <a:gd name="T1" fmla="*/ 0 h 2380"/>
                <a:gd name="T2" fmla="*/ 0 w 1654"/>
                <a:gd name="T3" fmla="*/ 0 h 2380"/>
                <a:gd name="T4" fmla="*/ 0 w 1654"/>
                <a:gd name="T5" fmla="*/ 0 h 2380"/>
                <a:gd name="T6" fmla="*/ 0 w 1654"/>
                <a:gd name="T7" fmla="*/ 0 h 2380"/>
                <a:gd name="T8" fmla="*/ 0 w 1654"/>
                <a:gd name="T9" fmla="*/ 0 h 2380"/>
                <a:gd name="T10" fmla="*/ 0 w 1654"/>
                <a:gd name="T11" fmla="*/ 0 h 2380"/>
                <a:gd name="T12" fmla="*/ 0 w 1654"/>
                <a:gd name="T13" fmla="*/ 0 h 2380"/>
                <a:gd name="T14" fmla="*/ 0 w 1654"/>
                <a:gd name="T15" fmla="*/ 0 h 2380"/>
                <a:gd name="T16" fmla="*/ 0 w 1654"/>
                <a:gd name="T17" fmla="*/ 0 h 2380"/>
                <a:gd name="T18" fmla="*/ 0 w 1654"/>
                <a:gd name="T19" fmla="*/ 0 h 2380"/>
                <a:gd name="T20" fmla="*/ 0 w 1654"/>
                <a:gd name="T21" fmla="*/ 0 h 2380"/>
                <a:gd name="T22" fmla="*/ 0 w 1654"/>
                <a:gd name="T23" fmla="*/ 0 h 2380"/>
                <a:gd name="T24" fmla="*/ 0 w 1654"/>
                <a:gd name="T25" fmla="*/ 0 h 2380"/>
                <a:gd name="T26" fmla="*/ 0 w 1654"/>
                <a:gd name="T27" fmla="*/ 0 h 2380"/>
                <a:gd name="T28" fmla="*/ 0 w 1654"/>
                <a:gd name="T29" fmla="*/ 0 h 2380"/>
                <a:gd name="T30" fmla="*/ 0 w 1654"/>
                <a:gd name="T31" fmla="*/ 0 h 2380"/>
                <a:gd name="T32" fmla="*/ 0 w 1654"/>
                <a:gd name="T33" fmla="*/ 0 h 2380"/>
                <a:gd name="T34" fmla="*/ 0 w 1654"/>
                <a:gd name="T35" fmla="*/ 0 h 2380"/>
                <a:gd name="T36" fmla="*/ 0 w 1654"/>
                <a:gd name="T37" fmla="*/ 0 h 2380"/>
                <a:gd name="T38" fmla="*/ 0 w 1654"/>
                <a:gd name="T39" fmla="*/ 0 h 2380"/>
                <a:gd name="T40" fmla="*/ 0 w 1654"/>
                <a:gd name="T41" fmla="*/ 0 h 2380"/>
                <a:gd name="T42" fmla="*/ 0 w 1654"/>
                <a:gd name="T43" fmla="*/ 0 h 2380"/>
                <a:gd name="T44" fmla="*/ 0 w 1654"/>
                <a:gd name="T45" fmla="*/ 0 h 2380"/>
                <a:gd name="T46" fmla="*/ 0 w 1654"/>
                <a:gd name="T47" fmla="*/ 0 h 2380"/>
                <a:gd name="T48" fmla="*/ 0 w 1654"/>
                <a:gd name="T49" fmla="*/ 0 h 2380"/>
                <a:gd name="T50" fmla="*/ 0 w 1654"/>
                <a:gd name="T51" fmla="*/ 0 h 2380"/>
                <a:gd name="T52" fmla="*/ 0 w 1654"/>
                <a:gd name="T53" fmla="*/ 0 h 2380"/>
                <a:gd name="T54" fmla="*/ 0 w 1654"/>
                <a:gd name="T55" fmla="*/ 0 h 2380"/>
                <a:gd name="T56" fmla="*/ 0 w 1654"/>
                <a:gd name="T57" fmla="*/ 0 h 2380"/>
                <a:gd name="T58" fmla="*/ 0 w 1654"/>
                <a:gd name="T59" fmla="*/ 0 h 2380"/>
                <a:gd name="T60" fmla="*/ 0 w 1654"/>
                <a:gd name="T61" fmla="*/ 0 h 2380"/>
                <a:gd name="T62" fmla="*/ 0 w 1654"/>
                <a:gd name="T63" fmla="*/ 0 h 2380"/>
                <a:gd name="T64" fmla="*/ 0 w 1654"/>
                <a:gd name="T65" fmla="*/ 0 h 2380"/>
                <a:gd name="T66" fmla="*/ 0 w 1654"/>
                <a:gd name="T67" fmla="*/ 0 h 2380"/>
                <a:gd name="T68" fmla="*/ 0 w 1654"/>
                <a:gd name="T69" fmla="*/ 0 h 2380"/>
                <a:gd name="T70" fmla="*/ 0 w 1654"/>
                <a:gd name="T71" fmla="*/ 0 h 2380"/>
                <a:gd name="T72" fmla="*/ 0 w 1654"/>
                <a:gd name="T73" fmla="*/ 0 h 2380"/>
                <a:gd name="T74" fmla="*/ 0 w 1654"/>
                <a:gd name="T75" fmla="*/ 0 h 2380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1654"/>
                <a:gd name="T115" fmla="*/ 0 h 2380"/>
                <a:gd name="T116" fmla="*/ 1654 w 1654"/>
                <a:gd name="T117" fmla="*/ 2380 h 2380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1654" h="2380">
                  <a:moveTo>
                    <a:pt x="0" y="2380"/>
                  </a:moveTo>
                  <a:lnTo>
                    <a:pt x="34" y="1838"/>
                  </a:lnTo>
                  <a:lnTo>
                    <a:pt x="82" y="1711"/>
                  </a:lnTo>
                  <a:lnTo>
                    <a:pt x="154" y="1528"/>
                  </a:lnTo>
                  <a:lnTo>
                    <a:pt x="238" y="1508"/>
                  </a:lnTo>
                  <a:lnTo>
                    <a:pt x="400" y="1473"/>
                  </a:lnTo>
                  <a:lnTo>
                    <a:pt x="478" y="1427"/>
                  </a:lnTo>
                  <a:lnTo>
                    <a:pt x="548" y="1365"/>
                  </a:lnTo>
                  <a:lnTo>
                    <a:pt x="573" y="1207"/>
                  </a:lnTo>
                  <a:lnTo>
                    <a:pt x="495" y="996"/>
                  </a:lnTo>
                  <a:lnTo>
                    <a:pt x="440" y="975"/>
                  </a:lnTo>
                  <a:lnTo>
                    <a:pt x="393" y="746"/>
                  </a:lnTo>
                  <a:lnTo>
                    <a:pt x="426" y="686"/>
                  </a:lnTo>
                  <a:lnTo>
                    <a:pt x="409" y="463"/>
                  </a:lnTo>
                  <a:lnTo>
                    <a:pt x="419" y="245"/>
                  </a:lnTo>
                  <a:lnTo>
                    <a:pt x="473" y="163"/>
                  </a:lnTo>
                  <a:lnTo>
                    <a:pt x="588" y="18"/>
                  </a:lnTo>
                  <a:lnTo>
                    <a:pt x="681" y="0"/>
                  </a:lnTo>
                  <a:lnTo>
                    <a:pt x="806" y="0"/>
                  </a:lnTo>
                  <a:lnTo>
                    <a:pt x="899" y="56"/>
                  </a:lnTo>
                  <a:lnTo>
                    <a:pt x="978" y="163"/>
                  </a:lnTo>
                  <a:lnTo>
                    <a:pt x="1032" y="345"/>
                  </a:lnTo>
                  <a:lnTo>
                    <a:pt x="1046" y="495"/>
                  </a:lnTo>
                  <a:lnTo>
                    <a:pt x="1047" y="631"/>
                  </a:lnTo>
                  <a:lnTo>
                    <a:pt x="1093" y="653"/>
                  </a:lnTo>
                  <a:lnTo>
                    <a:pt x="1079" y="865"/>
                  </a:lnTo>
                  <a:lnTo>
                    <a:pt x="1013" y="902"/>
                  </a:lnTo>
                  <a:lnTo>
                    <a:pt x="993" y="1029"/>
                  </a:lnTo>
                  <a:lnTo>
                    <a:pt x="969" y="1178"/>
                  </a:lnTo>
                  <a:lnTo>
                    <a:pt x="984" y="1295"/>
                  </a:lnTo>
                  <a:lnTo>
                    <a:pt x="1071" y="1367"/>
                  </a:lnTo>
                  <a:lnTo>
                    <a:pt x="1186" y="1412"/>
                  </a:lnTo>
                  <a:lnTo>
                    <a:pt x="1351" y="1447"/>
                  </a:lnTo>
                  <a:lnTo>
                    <a:pt x="1469" y="1461"/>
                  </a:lnTo>
                  <a:lnTo>
                    <a:pt x="1531" y="1578"/>
                  </a:lnTo>
                  <a:lnTo>
                    <a:pt x="1578" y="1687"/>
                  </a:lnTo>
                  <a:lnTo>
                    <a:pt x="1654" y="2352"/>
                  </a:lnTo>
                  <a:lnTo>
                    <a:pt x="0" y="2380"/>
                  </a:ln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9485" name="Freeform 30"/>
            <p:cNvSpPr>
              <a:spLocks/>
            </p:cNvSpPr>
            <p:nvPr/>
          </p:nvSpPr>
          <p:spPr bwMode="auto">
            <a:xfrm>
              <a:off x="3609" y="2463"/>
              <a:ext cx="849" cy="708"/>
            </a:xfrm>
            <a:custGeom>
              <a:avLst/>
              <a:gdLst>
                <a:gd name="T0" fmla="*/ 0 w 1697"/>
                <a:gd name="T1" fmla="*/ 0 h 2123"/>
                <a:gd name="T2" fmla="*/ 1 w 1697"/>
                <a:gd name="T3" fmla="*/ 0 h 2123"/>
                <a:gd name="T4" fmla="*/ 1 w 1697"/>
                <a:gd name="T5" fmla="*/ 0 h 2123"/>
                <a:gd name="T6" fmla="*/ 1 w 1697"/>
                <a:gd name="T7" fmla="*/ 0 h 2123"/>
                <a:gd name="T8" fmla="*/ 1 w 1697"/>
                <a:gd name="T9" fmla="*/ 0 h 2123"/>
                <a:gd name="T10" fmla="*/ 1 w 1697"/>
                <a:gd name="T11" fmla="*/ 0 h 2123"/>
                <a:gd name="T12" fmla="*/ 1 w 1697"/>
                <a:gd name="T13" fmla="*/ 0 h 2123"/>
                <a:gd name="T14" fmla="*/ 1 w 1697"/>
                <a:gd name="T15" fmla="*/ 0 h 2123"/>
                <a:gd name="T16" fmla="*/ 1 w 1697"/>
                <a:gd name="T17" fmla="*/ 0 h 2123"/>
                <a:gd name="T18" fmla="*/ 1 w 1697"/>
                <a:gd name="T19" fmla="*/ 0 h 2123"/>
                <a:gd name="T20" fmla="*/ 1 w 1697"/>
                <a:gd name="T21" fmla="*/ 0 h 2123"/>
                <a:gd name="T22" fmla="*/ 1 w 1697"/>
                <a:gd name="T23" fmla="*/ 0 h 2123"/>
                <a:gd name="T24" fmla="*/ 1 w 1697"/>
                <a:gd name="T25" fmla="*/ 0 h 2123"/>
                <a:gd name="T26" fmla="*/ 1 w 1697"/>
                <a:gd name="T27" fmla="*/ 0 h 2123"/>
                <a:gd name="T28" fmla="*/ 1 w 1697"/>
                <a:gd name="T29" fmla="*/ 0 h 2123"/>
                <a:gd name="T30" fmla="*/ 1 w 1697"/>
                <a:gd name="T31" fmla="*/ 0 h 2123"/>
                <a:gd name="T32" fmla="*/ 1 w 1697"/>
                <a:gd name="T33" fmla="*/ 0 h 2123"/>
                <a:gd name="T34" fmla="*/ 1 w 1697"/>
                <a:gd name="T35" fmla="*/ 0 h 2123"/>
                <a:gd name="T36" fmla="*/ 1 w 1697"/>
                <a:gd name="T37" fmla="*/ 0 h 2123"/>
                <a:gd name="T38" fmla="*/ 1 w 1697"/>
                <a:gd name="T39" fmla="*/ 0 h 2123"/>
                <a:gd name="T40" fmla="*/ 1 w 1697"/>
                <a:gd name="T41" fmla="*/ 0 h 2123"/>
                <a:gd name="T42" fmla="*/ 1 w 1697"/>
                <a:gd name="T43" fmla="*/ 0 h 2123"/>
                <a:gd name="T44" fmla="*/ 1 w 1697"/>
                <a:gd name="T45" fmla="*/ 0 h 2123"/>
                <a:gd name="T46" fmla="*/ 1 w 1697"/>
                <a:gd name="T47" fmla="*/ 0 h 2123"/>
                <a:gd name="T48" fmla="*/ 1 w 1697"/>
                <a:gd name="T49" fmla="*/ 0 h 2123"/>
                <a:gd name="T50" fmla="*/ 1 w 1697"/>
                <a:gd name="T51" fmla="*/ 0 h 2123"/>
                <a:gd name="T52" fmla="*/ 1 w 1697"/>
                <a:gd name="T53" fmla="*/ 0 h 2123"/>
                <a:gd name="T54" fmla="*/ 1 w 1697"/>
                <a:gd name="T55" fmla="*/ 0 h 2123"/>
                <a:gd name="T56" fmla="*/ 1 w 1697"/>
                <a:gd name="T57" fmla="*/ 0 h 2123"/>
                <a:gd name="T58" fmla="*/ 1 w 1697"/>
                <a:gd name="T59" fmla="*/ 0 h 2123"/>
                <a:gd name="T60" fmla="*/ 1 w 1697"/>
                <a:gd name="T61" fmla="*/ 0 h 2123"/>
                <a:gd name="T62" fmla="*/ 1 w 1697"/>
                <a:gd name="T63" fmla="*/ 0 h 2123"/>
                <a:gd name="T64" fmla="*/ 1 w 1697"/>
                <a:gd name="T65" fmla="*/ 0 h 2123"/>
                <a:gd name="T66" fmla="*/ 1 w 1697"/>
                <a:gd name="T67" fmla="*/ 0 h 2123"/>
                <a:gd name="T68" fmla="*/ 1 w 1697"/>
                <a:gd name="T69" fmla="*/ 0 h 2123"/>
                <a:gd name="T70" fmla="*/ 1 w 1697"/>
                <a:gd name="T71" fmla="*/ 0 h 2123"/>
                <a:gd name="T72" fmla="*/ 1 w 1697"/>
                <a:gd name="T73" fmla="*/ 0 h 2123"/>
                <a:gd name="T74" fmla="*/ 1 w 1697"/>
                <a:gd name="T75" fmla="*/ 0 h 2123"/>
                <a:gd name="T76" fmla="*/ 0 w 1697"/>
                <a:gd name="T77" fmla="*/ 0 h 2123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1697"/>
                <a:gd name="T118" fmla="*/ 0 h 2123"/>
                <a:gd name="T119" fmla="*/ 1697 w 1697"/>
                <a:gd name="T120" fmla="*/ 2123 h 2123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1697" h="2123">
                  <a:moveTo>
                    <a:pt x="0" y="2119"/>
                  </a:moveTo>
                  <a:lnTo>
                    <a:pt x="45" y="1670"/>
                  </a:lnTo>
                  <a:lnTo>
                    <a:pt x="108" y="1459"/>
                  </a:lnTo>
                  <a:lnTo>
                    <a:pt x="292" y="1343"/>
                  </a:lnTo>
                  <a:lnTo>
                    <a:pt x="473" y="1307"/>
                  </a:lnTo>
                  <a:lnTo>
                    <a:pt x="624" y="1255"/>
                  </a:lnTo>
                  <a:lnTo>
                    <a:pt x="685" y="1150"/>
                  </a:lnTo>
                  <a:lnTo>
                    <a:pt x="692" y="989"/>
                  </a:lnTo>
                  <a:lnTo>
                    <a:pt x="628" y="936"/>
                  </a:lnTo>
                  <a:lnTo>
                    <a:pt x="577" y="867"/>
                  </a:lnTo>
                  <a:lnTo>
                    <a:pt x="564" y="823"/>
                  </a:lnTo>
                  <a:lnTo>
                    <a:pt x="534" y="649"/>
                  </a:lnTo>
                  <a:lnTo>
                    <a:pt x="538" y="650"/>
                  </a:lnTo>
                  <a:lnTo>
                    <a:pt x="498" y="519"/>
                  </a:lnTo>
                  <a:lnTo>
                    <a:pt x="544" y="305"/>
                  </a:lnTo>
                  <a:lnTo>
                    <a:pt x="640" y="201"/>
                  </a:lnTo>
                  <a:lnTo>
                    <a:pt x="752" y="62"/>
                  </a:lnTo>
                  <a:lnTo>
                    <a:pt x="973" y="0"/>
                  </a:lnTo>
                  <a:lnTo>
                    <a:pt x="1147" y="78"/>
                  </a:lnTo>
                  <a:lnTo>
                    <a:pt x="1230" y="169"/>
                  </a:lnTo>
                  <a:lnTo>
                    <a:pt x="1299" y="231"/>
                  </a:lnTo>
                  <a:lnTo>
                    <a:pt x="1312" y="321"/>
                  </a:lnTo>
                  <a:lnTo>
                    <a:pt x="1363" y="386"/>
                  </a:lnTo>
                  <a:lnTo>
                    <a:pt x="1376" y="490"/>
                  </a:lnTo>
                  <a:lnTo>
                    <a:pt x="1323" y="638"/>
                  </a:lnTo>
                  <a:lnTo>
                    <a:pt x="1333" y="745"/>
                  </a:lnTo>
                  <a:lnTo>
                    <a:pt x="1282" y="851"/>
                  </a:lnTo>
                  <a:lnTo>
                    <a:pt x="1238" y="884"/>
                  </a:lnTo>
                  <a:lnTo>
                    <a:pt x="1238" y="934"/>
                  </a:lnTo>
                  <a:lnTo>
                    <a:pt x="1136" y="1037"/>
                  </a:lnTo>
                  <a:lnTo>
                    <a:pt x="1162" y="1229"/>
                  </a:lnTo>
                  <a:lnTo>
                    <a:pt x="1269" y="1355"/>
                  </a:lnTo>
                  <a:lnTo>
                    <a:pt x="1439" y="1415"/>
                  </a:lnTo>
                  <a:lnTo>
                    <a:pt x="1625" y="1491"/>
                  </a:lnTo>
                  <a:lnTo>
                    <a:pt x="1680" y="1597"/>
                  </a:lnTo>
                  <a:lnTo>
                    <a:pt x="1692" y="1814"/>
                  </a:lnTo>
                  <a:lnTo>
                    <a:pt x="1697" y="1974"/>
                  </a:lnTo>
                  <a:lnTo>
                    <a:pt x="1692" y="2123"/>
                  </a:lnTo>
                  <a:lnTo>
                    <a:pt x="0" y="2119"/>
                  </a:ln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9486" name="Text Box 31"/>
            <p:cNvSpPr txBox="1">
              <a:spLocks noChangeArrowheads="1"/>
            </p:cNvSpPr>
            <p:nvPr/>
          </p:nvSpPr>
          <p:spPr bwMode="auto">
            <a:xfrm>
              <a:off x="573" y="3013"/>
              <a:ext cx="4699" cy="377"/>
            </a:xfrm>
            <a:prstGeom prst="rect">
              <a:avLst/>
            </a:prstGeom>
            <a:solidFill>
              <a:srgbClr val="DADCE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171450" indent="-1714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>
                  <a:schemeClr val="accent1"/>
                </a:buClr>
                <a:buFont typeface="Wingdings" charset="0"/>
                <a:buNone/>
              </a:pPr>
              <a:r>
                <a:rPr lang="en-US" sz="2800" dirty="0">
                  <a:solidFill>
                    <a:srgbClr val="000000"/>
                  </a:solidFill>
                  <a:latin typeface="Amaze" charset="0"/>
                </a:rPr>
                <a:t>Questions?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19D6B32-8FF4-9440-B360-46E85F008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forum</a:t>
            </a:r>
          </a:p>
        </p:txBody>
      </p:sp>
    </p:spTree>
    <p:extLst>
      <p:ext uri="{BB962C8B-B14F-4D97-AF65-F5344CB8AC3E}">
        <p14:creationId xmlns:p14="http://schemas.microsoft.com/office/powerpoint/2010/main" val="351296637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/>
              <a:t>Links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idx="1"/>
          </p:nvPr>
        </p:nvSpPr>
        <p:spPr>
          <a:xfrm>
            <a:off x="359200" y="853372"/>
            <a:ext cx="8473100" cy="3715503"/>
          </a:xfrm>
        </p:spPr>
        <p:txBody>
          <a:bodyPr/>
          <a:lstStyle/>
          <a:p>
            <a:pPr>
              <a:spcAft>
                <a:spcPts val="1400"/>
              </a:spcAft>
            </a:pPr>
            <a:r>
              <a:rPr lang="en-GB" dirty="0"/>
              <a:t>Press Release and Podcast</a:t>
            </a:r>
          </a:p>
          <a:p>
            <a:pPr lvl="1"/>
            <a:endParaRPr lang="en-GB" dirty="0"/>
          </a:p>
          <a:p>
            <a:pPr lvl="1">
              <a:spcAft>
                <a:spcPts val="400"/>
              </a:spcAft>
            </a:pPr>
            <a:endParaRPr lang="en-GB" dirty="0"/>
          </a:p>
          <a:p>
            <a:pPr marL="61200" lvl="1" indent="0">
              <a:spcAft>
                <a:spcPts val="400"/>
              </a:spcAft>
              <a:buNone/>
            </a:pPr>
            <a:endParaRPr lang="en-GB" dirty="0"/>
          </a:p>
          <a:p>
            <a:pPr marL="61200" lvl="1" indent="0">
              <a:spcAft>
                <a:spcPts val="400"/>
              </a:spcAft>
              <a:buNone/>
            </a:pPr>
            <a:endParaRPr lang="en-GB" dirty="0"/>
          </a:p>
          <a:p>
            <a:r>
              <a:rPr lang="en-GB" dirty="0"/>
              <a:t>Open source repositories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>
          <a:xfrm>
            <a:off x="8556782" y="5447513"/>
            <a:ext cx="548699" cy="180170"/>
          </a:xfrm>
        </p:spPr>
        <p:txBody>
          <a:bodyPr/>
          <a:lstStyle/>
          <a:p>
            <a:pPr lvl="0"/>
            <a:fld id="{00000000-1234-1234-1234-123412341234}" type="slidenum">
              <a:rPr lang="en-US" smtClean="0">
                <a:sym typeface="Arial"/>
              </a:rPr>
              <a:pPr lvl="0"/>
              <a:t>52</a:t>
            </a:fld>
            <a:endParaRPr lang="en-US" dirty="0">
              <a:sym typeface="Arial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08404" y="3189082"/>
            <a:ext cx="596813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buClr>
                <a:schemeClr val="accent1"/>
              </a:buClr>
              <a:buFont typeface="Arial"/>
              <a:buChar char="•"/>
            </a:pPr>
            <a:r>
              <a:rPr lang="en-GB" dirty="0">
                <a:hlinkClick r:id="rId2"/>
              </a:rPr>
              <a:t>https://github.com/odpi/data-governance</a:t>
            </a:r>
            <a:endParaRPr lang="en-GB" dirty="0"/>
          </a:p>
          <a:p>
            <a:pPr marL="742950" lvl="1" indent="-285750">
              <a:buClr>
                <a:schemeClr val="accent1"/>
              </a:buClr>
              <a:buFont typeface="Arial"/>
              <a:buChar char="•"/>
            </a:pPr>
            <a:r>
              <a:rPr lang="en-GB" dirty="0">
                <a:hlinkClick r:id="rId3"/>
              </a:rPr>
              <a:t>https://github.com/odpi/egeria</a:t>
            </a:r>
            <a:endParaRPr lang="en-GB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5FB58CA-501D-7C49-AE88-850CBDA8B4BA}"/>
              </a:ext>
            </a:extLst>
          </p:cNvPr>
          <p:cNvSpPr/>
          <p:nvPr/>
        </p:nvSpPr>
        <p:spPr>
          <a:xfrm>
            <a:off x="508404" y="1302517"/>
            <a:ext cx="839565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buClr>
                <a:schemeClr val="accent1"/>
              </a:buClr>
              <a:buFont typeface="Arial"/>
              <a:buChar char="•"/>
            </a:pPr>
            <a:r>
              <a:rPr lang="en-GB" dirty="0">
                <a:hlinkClick r:id="rId4"/>
              </a:rPr>
              <a:t>https://www.linuxfoundation.org/press-release/2018/08/odpi-announces-egeria-for-open-sharing-exchange-and-governance-of-metadata/</a:t>
            </a:r>
          </a:p>
          <a:p>
            <a:pPr marL="742950" lvl="1" indent="-285750">
              <a:buClr>
                <a:schemeClr val="accent1"/>
              </a:buClr>
              <a:buFont typeface="Arial"/>
              <a:buChar char="•"/>
            </a:pPr>
            <a:r>
              <a:rPr lang="en-GB" dirty="0">
                <a:hlinkClick r:id="rId5"/>
              </a:rPr>
              <a:t>https://roaringelephant.org/2018/09/25/episode-107-open-metadata-and-governance-masterclass-with-mandy-chessell-part-1/</a:t>
            </a:r>
            <a:endParaRPr lang="en-GB" dirty="0"/>
          </a:p>
          <a:p>
            <a:pPr marL="742950" lvl="1" indent="-285750">
              <a:buClr>
                <a:schemeClr val="accent1"/>
              </a:buClr>
              <a:buFont typeface="Arial"/>
              <a:buChar char="•"/>
            </a:pPr>
            <a:r>
              <a:rPr lang="en-GB" dirty="0">
                <a:hlinkClick r:id="" action="ppaction://noaction"/>
              </a:rPr>
              <a:t>https://roaringelephant.org/2018/10/09/episode-109-open-metadata-and-governance-</a:t>
            </a:r>
          </a:p>
          <a:p>
            <a:pPr marL="742950" lvl="1" indent="-285750">
              <a:buClr>
                <a:schemeClr val="accent1"/>
              </a:buClr>
              <a:buFont typeface="Arial"/>
              <a:buChar char="•"/>
            </a:pPr>
            <a:r>
              <a:rPr lang="en-GB" dirty="0">
                <a:hlinkClick r:id="" action="ppaction://noaction"/>
              </a:rPr>
              <a:t>masterclass-with-mandy-chessell-part-2/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964803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Tayyab\Desktop\gwallacelf\17.jpg"/>
          <p:cNvPicPr>
            <a:picLocks noChangeAspect="1" noChangeArrowheads="1"/>
          </p:cNvPicPr>
          <p:nvPr/>
        </p:nvPicPr>
        <p:blipFill rotWithShape="1">
          <a:blip r:embed="rId3"/>
          <a:srcRect b="32570"/>
          <a:stretch/>
        </p:blipFill>
        <p:spPr bwMode="auto">
          <a:xfrm>
            <a:off x="1502585" y="1148217"/>
            <a:ext cx="6193615" cy="202605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616549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C4D13C-445C-F346-B70E-700C5F9AE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OMAG Server Platform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C35CBA-A4DA-2448-B9D4-CC43B2B27D2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Clr>
                <a:srgbClr val="434343"/>
              </a:buClr>
              <a:buSzPct val="25000"/>
              <a:buFont typeface="Arial"/>
              <a:buNone/>
            </a:pPr>
            <a:fld id="{00000000-1234-1234-1234-123412341234}" type="slidenum">
              <a:rPr lang="en-US" sz="1000" smtClean="0"/>
              <a:pPr>
                <a:buClr>
                  <a:srgbClr val="434343"/>
                </a:buClr>
                <a:buSzPct val="25000"/>
                <a:buFont typeface="Arial"/>
                <a:buNone/>
              </a:pPr>
              <a:t>6</a:t>
            </a:fld>
            <a:endParaRPr lang="en-US" sz="100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9D5D4EC-63CA-9445-B7F9-1E560F6B4336}"/>
              </a:ext>
            </a:extLst>
          </p:cNvPr>
          <p:cNvSpPr txBox="1"/>
          <p:nvPr/>
        </p:nvSpPr>
        <p:spPr>
          <a:xfrm>
            <a:off x="5257304" y="4226442"/>
            <a:ext cx="17972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Horizontal Scale-out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533366E-4A72-9D4B-9A42-F6E077EBD019}"/>
              </a:ext>
            </a:extLst>
          </p:cNvPr>
          <p:cNvSpPr txBox="1"/>
          <p:nvPr/>
        </p:nvSpPr>
        <p:spPr>
          <a:xfrm>
            <a:off x="2813301" y="4226442"/>
            <a:ext cx="11192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Multi-tenant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54FE38B-5AAD-344B-9E8A-A5E08316DDE8}"/>
              </a:ext>
            </a:extLst>
          </p:cNvPr>
          <p:cNvSpPr txBox="1"/>
          <p:nvPr/>
        </p:nvSpPr>
        <p:spPr>
          <a:xfrm>
            <a:off x="1487341" y="4238074"/>
            <a:ext cx="6030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Edge</a:t>
            </a:r>
          </a:p>
        </p:txBody>
      </p:sp>
      <p:pic>
        <p:nvPicPr>
          <p:cNvPr id="18" name="Picture 17" descr="A screenshot of a computer&#10;&#10;Description automatically generated">
            <a:extLst>
              <a:ext uri="{FF2B5EF4-FFF2-40B4-BE49-F238E27FC236}">
                <a16:creationId xmlns:a16="http://schemas.microsoft.com/office/drawing/2014/main" id="{811EC2AB-0855-0545-BC1C-BF9A6AA221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477" y="944529"/>
            <a:ext cx="6715046" cy="3254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4015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0299F-2A13-064B-BDB0-24BF3F220D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OMAG Servers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675017-E5AD-2A45-9BD4-2364951D625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Clr>
                <a:srgbClr val="434343"/>
              </a:buClr>
              <a:buSzPct val="25000"/>
              <a:buFont typeface="Arial"/>
              <a:buNone/>
            </a:pPr>
            <a:fld id="{00000000-1234-1234-1234-123412341234}" type="slidenum">
              <a:rPr lang="en-US" sz="1000" smtClean="0"/>
              <a:pPr>
                <a:buClr>
                  <a:srgbClr val="434343"/>
                </a:buClr>
                <a:buSzPct val="25000"/>
                <a:buFont typeface="Arial"/>
                <a:buNone/>
              </a:pPr>
              <a:t>7</a:t>
            </a:fld>
            <a:endParaRPr lang="en-US" sz="1000"/>
          </a:p>
        </p:txBody>
      </p:sp>
      <p:pic>
        <p:nvPicPr>
          <p:cNvPr id="6" name="Picture 5" descr="A black and red text&#10;&#10;Description automatically generated">
            <a:extLst>
              <a:ext uri="{FF2B5EF4-FFF2-40B4-BE49-F238E27FC236}">
                <a16:creationId xmlns:a16="http://schemas.microsoft.com/office/drawing/2014/main" id="{BF2CC766-2DB0-7F4B-B1B3-973A19F53F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558" y="1151163"/>
            <a:ext cx="7134382" cy="319321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CE37839-819F-C547-9929-E49BDFC3D0F7}"/>
              </a:ext>
            </a:extLst>
          </p:cNvPr>
          <p:cNvSpPr/>
          <p:nvPr/>
        </p:nvSpPr>
        <p:spPr>
          <a:xfrm>
            <a:off x="5042064" y="330629"/>
            <a:ext cx="390599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CC7832"/>
                </a:solidFill>
              </a:rPr>
              <a:t>** </a:t>
            </a:r>
            <a:r>
              <a:rPr lang="en-GB" dirty="0"/>
              <a:t>Repository Proxy IS A Cohort Member</a:t>
            </a:r>
            <a:r>
              <a:rPr lang="en-GB" dirty="0">
                <a:solidFill>
                  <a:srgbClr val="CC7832"/>
                </a:solidFill>
              </a:rPr>
              <a:t>**</a:t>
            </a:r>
          </a:p>
          <a:p>
            <a:r>
              <a:rPr lang="en-GB" dirty="0"/>
              <a:t> </a:t>
            </a:r>
            <a:r>
              <a:rPr lang="en-GB" dirty="0">
                <a:solidFill>
                  <a:srgbClr val="CC7832"/>
                </a:solidFill>
              </a:rPr>
              <a:t> ** </a:t>
            </a:r>
            <a:r>
              <a:rPr lang="en-GB" dirty="0"/>
              <a:t>Cohort Member IS A OMAG Server</a:t>
            </a:r>
            <a:r>
              <a:rPr lang="en-GB" dirty="0">
                <a:solidFill>
                  <a:srgbClr val="CC7832"/>
                </a:solidFill>
              </a:rPr>
              <a:t> **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59466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1CD81E20-7549-284C-97CC-8E7F52AA91FE}"/>
              </a:ext>
            </a:extLst>
          </p:cNvPr>
          <p:cNvSpPr/>
          <p:nvPr/>
        </p:nvSpPr>
        <p:spPr>
          <a:xfrm>
            <a:off x="3407494" y="1151163"/>
            <a:ext cx="981308" cy="519063"/>
          </a:xfrm>
          <a:prstGeom prst="roundRect">
            <a:avLst/>
          </a:prstGeom>
          <a:solidFill>
            <a:srgbClr val="6DCC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n w="0"/>
              <a:solidFill>
                <a:schemeClr val="accent6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10299F-2A13-064B-BDB0-24BF3F220D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OMAG Servers – OMAG Server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675017-E5AD-2A45-9BD4-2364951D625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Clr>
                <a:srgbClr val="434343"/>
              </a:buClr>
              <a:buSzPct val="25000"/>
              <a:buFont typeface="Arial"/>
              <a:buNone/>
            </a:pPr>
            <a:fld id="{00000000-1234-1234-1234-123412341234}" type="slidenum">
              <a:rPr lang="en-US" sz="1000" smtClean="0"/>
              <a:pPr>
                <a:buClr>
                  <a:srgbClr val="434343"/>
                </a:buClr>
                <a:buSzPct val="25000"/>
                <a:buFont typeface="Arial"/>
                <a:buNone/>
              </a:pPr>
              <a:t>8</a:t>
            </a:fld>
            <a:endParaRPr lang="en-US" sz="1000"/>
          </a:p>
        </p:txBody>
      </p:sp>
      <p:pic>
        <p:nvPicPr>
          <p:cNvPr id="6" name="Picture 5" descr="A black and red text&#10;&#10;Description automatically generated">
            <a:extLst>
              <a:ext uri="{FF2B5EF4-FFF2-40B4-BE49-F238E27FC236}">
                <a16:creationId xmlns:a16="http://schemas.microsoft.com/office/drawing/2014/main" id="{BF2CC766-2DB0-7F4B-B1B3-973A19F53F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558" y="1151163"/>
            <a:ext cx="7134382" cy="3193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1525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65995F9-5402-A34F-892B-CE20F26FB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Services for OMAG Servers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5260F65-0E3B-1A40-88F8-CC701F04D4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Manage configuration</a:t>
            </a:r>
          </a:p>
          <a:p>
            <a:r>
              <a:rPr lang="en-US" dirty="0"/>
              <a:t>Deploy configuration to a different platform</a:t>
            </a:r>
          </a:p>
          <a:p>
            <a:r>
              <a:rPr lang="en-US" dirty="0"/>
              <a:t>Start/Stop on a platform</a:t>
            </a:r>
          </a:p>
          <a:p>
            <a:r>
              <a:rPr lang="en-US" dirty="0"/>
              <a:t>Query running configuration</a:t>
            </a:r>
          </a:p>
          <a:p>
            <a:r>
              <a:rPr lang="en-US" dirty="0"/>
              <a:t>Query Active and Known Servers</a:t>
            </a:r>
          </a:p>
          <a:p>
            <a:r>
              <a:rPr lang="en-US" dirty="0"/>
              <a:t>Query Active Subsystems in a specific server</a:t>
            </a:r>
          </a:p>
          <a:p>
            <a:r>
              <a:rPr lang="en-US" dirty="0"/>
              <a:t>Query descriptions of specific types of OMAG Subsystems</a:t>
            </a: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7134016-343B-3F43-A1E7-333D73E6856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Clr>
                <a:srgbClr val="434343"/>
              </a:buClr>
              <a:buSzPct val="25000"/>
              <a:buFont typeface="Arial"/>
              <a:buNone/>
            </a:pPr>
            <a:fld id="{00000000-1234-1234-1234-123412341234}" type="slidenum">
              <a:rPr lang="en-US" sz="1000" smtClean="0"/>
              <a:pPr>
                <a:buClr>
                  <a:srgbClr val="434343"/>
                </a:buClr>
                <a:buSzPct val="25000"/>
                <a:buFont typeface="Arial"/>
                <a:buNone/>
              </a:pPr>
              <a:t>9</a:t>
            </a:fld>
            <a:endParaRPr lang="en-US" sz="10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32AC4B7-0F9B-0B48-B1EA-DB0D2C83052C}"/>
              </a:ext>
            </a:extLst>
          </p:cNvPr>
          <p:cNvSpPr txBox="1"/>
          <p:nvPr/>
        </p:nvSpPr>
        <p:spPr>
          <a:xfrm>
            <a:off x="7162800" y="4414986"/>
            <a:ext cx="12779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More Later …</a:t>
            </a:r>
          </a:p>
        </p:txBody>
      </p:sp>
    </p:spTree>
    <p:extLst>
      <p:ext uri="{BB962C8B-B14F-4D97-AF65-F5344CB8AC3E}">
        <p14:creationId xmlns:p14="http://schemas.microsoft.com/office/powerpoint/2010/main" val="3658595579"/>
      </p:ext>
    </p:extLst>
  </p:cSld>
  <p:clrMapOvr>
    <a:masterClrMapping/>
  </p:clrMapOvr>
</p:sld>
</file>

<file path=ppt/theme/theme1.xml><?xml version="1.0" encoding="utf-8"?>
<a:theme xmlns:a="http://schemas.openxmlformats.org/drawingml/2006/main" name="1_simple-light-2">
  <a:themeElements>
    <a:clrScheme name="Hyperledger">
      <a:dk1>
        <a:srgbClr val="FFFFFF"/>
      </a:dk1>
      <a:lt1>
        <a:srgbClr val="595959"/>
      </a:lt1>
      <a:dk2>
        <a:srgbClr val="FFFFFF"/>
      </a:dk2>
      <a:lt2>
        <a:srgbClr val="595959"/>
      </a:lt2>
      <a:accent1>
        <a:srgbClr val="00B0F0"/>
      </a:accent1>
      <a:accent2>
        <a:srgbClr val="595959"/>
      </a:accent2>
      <a:accent3>
        <a:srgbClr val="00B0F0"/>
      </a:accent3>
      <a:accent4>
        <a:srgbClr val="595959"/>
      </a:accent4>
      <a:accent5>
        <a:srgbClr val="00B0F0"/>
      </a:accent5>
      <a:accent6>
        <a:srgbClr val="595959"/>
      </a:accent6>
      <a:hlink>
        <a:srgbClr val="00B0F0"/>
      </a:hlink>
      <a:folHlink>
        <a:srgbClr val="00B0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6DCCDE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smtClean="0">
            <a:ln w="0"/>
            <a:solidFill>
              <a:schemeClr val="accent6">
                <a:lumMod val="50000"/>
              </a:schemeClr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41485</TotalTime>
  <Words>1161</Words>
  <Application>Microsoft Macintosh PowerPoint</Application>
  <PresentationFormat>On-screen Show (16:9)</PresentationFormat>
  <Paragraphs>335</Paragraphs>
  <Slides>53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60" baseType="lpstr">
      <vt:lpstr>Amaze</vt:lpstr>
      <vt:lpstr>Arial</vt:lpstr>
      <vt:lpstr>Calibri</vt:lpstr>
      <vt:lpstr>Courier New</vt:lpstr>
      <vt:lpstr>Lucida Sans Unicode</vt:lpstr>
      <vt:lpstr>Wingdings</vt:lpstr>
      <vt:lpstr>1_simple-light-2</vt:lpstr>
      <vt:lpstr>Deploying Egeria</vt:lpstr>
      <vt:lpstr>Egeria - open metadata and governance distributed platform</vt:lpstr>
      <vt:lpstr>A hybrid multi-cloud world</vt:lpstr>
      <vt:lpstr>Open metadata ecosystem</vt:lpstr>
      <vt:lpstr>Egeria in operation</vt:lpstr>
      <vt:lpstr>The OMAG Server Platform</vt:lpstr>
      <vt:lpstr>Types of OMAG Servers</vt:lpstr>
      <vt:lpstr>Types of OMAG Servers – OMAG Server</vt:lpstr>
      <vt:lpstr>Common Services for OMAG Servers</vt:lpstr>
      <vt:lpstr>Types of OMAG Servers – Cohort Members</vt:lpstr>
      <vt:lpstr>Example of a simple cohort </vt:lpstr>
      <vt:lpstr>Connecting to multiple cohorts  </vt:lpstr>
      <vt:lpstr>Types of OMAG Servers – Metadata Access Points</vt:lpstr>
      <vt:lpstr>Minimising integration costs</vt:lpstr>
      <vt:lpstr>Current Open Metadata Access Services (OMASs)</vt:lpstr>
      <vt:lpstr>Types of OMAG Servers – Metadata Servers</vt:lpstr>
      <vt:lpstr>Importance of the distributed graph model</vt:lpstr>
      <vt:lpstr>Importance of the distributed graph model</vt:lpstr>
      <vt:lpstr>Importance of the distributed graph model</vt:lpstr>
      <vt:lpstr>Types of OMAG Servers – Governance Servers</vt:lpstr>
      <vt:lpstr>Integration patterns</vt:lpstr>
      <vt:lpstr>Capturing data sources examples</vt:lpstr>
      <vt:lpstr>A potential deployment of Egeria</vt:lpstr>
      <vt:lpstr>Connected OMAG Servers</vt:lpstr>
      <vt:lpstr>Linkage is like onion rings</vt:lpstr>
      <vt:lpstr>Configuring Servers and Platforms</vt:lpstr>
      <vt:lpstr>Configurability of OMAG Server Platform</vt:lpstr>
      <vt:lpstr>OMAG Server Platform – just started</vt:lpstr>
      <vt:lpstr>OMAG Server Platform – configuring servers</vt:lpstr>
      <vt:lpstr>OMAG Server Platform – starting a server</vt:lpstr>
      <vt:lpstr>OMAG Server Platform – three servers operational</vt:lpstr>
      <vt:lpstr>Server Configuration Document</vt:lpstr>
      <vt:lpstr>OMAG Server Connectors</vt:lpstr>
      <vt:lpstr>The structure of the Connection for a connector</vt:lpstr>
      <vt:lpstr>Use of the event bus connector</vt:lpstr>
      <vt:lpstr>Security connectors</vt:lpstr>
      <vt:lpstr>OMAG Server Startup</vt:lpstr>
      <vt:lpstr>Audit Logs</vt:lpstr>
      <vt:lpstr>Log Record Content</vt:lpstr>
      <vt:lpstr>Log messages in action</vt:lpstr>
      <vt:lpstr>Log messages in action</vt:lpstr>
      <vt:lpstr>Customizing Egeria</vt:lpstr>
      <vt:lpstr>Another way to understand the Egeria capability</vt:lpstr>
      <vt:lpstr>Egeria project structure</vt:lpstr>
      <vt:lpstr>Connectors</vt:lpstr>
      <vt:lpstr>Trying Egeria Yourself</vt:lpstr>
      <vt:lpstr>Taking the next step with ODPi Egeria</vt:lpstr>
      <vt:lpstr>Egeria hands on labs</vt:lpstr>
      <vt:lpstr>Egeria Tutorials</vt:lpstr>
      <vt:lpstr>Egeria Samples</vt:lpstr>
      <vt:lpstr>Open forum</vt:lpstr>
      <vt:lpstr>Links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2017 Overview</dc:title>
  <dc:creator>Greg Wallace</dc:creator>
  <cp:lastModifiedBy>Mandy Chessell</cp:lastModifiedBy>
  <cp:revision>752</cp:revision>
  <cp:lastPrinted>2019-02-08T18:57:17Z</cp:lastPrinted>
  <dcterms:modified xsi:type="dcterms:W3CDTF">2020-05-04T15:58:48Z</dcterms:modified>
</cp:coreProperties>
</file>